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0" r:id="rId3"/>
    <p:sldId id="264" r:id="rId4"/>
    <p:sldId id="257" r:id="rId5"/>
    <p:sldId id="258" r:id="rId6"/>
    <p:sldId id="277" r:id="rId7"/>
    <p:sldId id="262" r:id="rId8"/>
    <p:sldId id="279" r:id="rId9"/>
    <p:sldId id="281" r:id="rId10"/>
    <p:sldId id="269" r:id="rId11"/>
    <p:sldId id="271" r:id="rId12"/>
    <p:sldId id="274" r:id="rId13"/>
    <p:sldId id="275" r:id="rId14"/>
    <p:sldId id="266" r:id="rId15"/>
    <p:sldId id="283" r:id="rId16"/>
    <p:sldId id="285" r:id="rId17"/>
    <p:sldId id="286" r:id="rId18"/>
    <p:sldId id="294" r:id="rId19"/>
    <p:sldId id="295" r:id="rId20"/>
    <p:sldId id="296" r:id="rId21"/>
    <p:sldId id="290" r:id="rId22"/>
    <p:sldId id="292" r:id="rId23"/>
    <p:sldId id="287" r:id="rId24"/>
    <p:sldId id="289" r:id="rId25"/>
    <p:sldId id="282"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3A1"/>
    <a:srgbClr val="FFFF00"/>
    <a:srgbClr val="23313C"/>
    <a:srgbClr val="EC42D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86199" autoAdjust="0"/>
  </p:normalViewPr>
  <p:slideViewPr>
    <p:cSldViewPr snapToGrid="0">
      <p:cViewPr varScale="1">
        <p:scale>
          <a:sx n="92" d="100"/>
          <a:sy n="92" d="100"/>
        </p:scale>
        <p:origin x="10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DD8E01-BC98-4EF3-9C1A-3D8BBCB18764}" type="datetimeFigureOut">
              <a:rPr lang="es-CO" smtClean="0"/>
              <a:t>27/02/2025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FDA0-BF60-4DAF-8446-3C60D671D4AE}" type="slidenum">
              <a:rPr lang="es-CO" smtClean="0"/>
              <a:t>‹Nº›</a:t>
            </a:fld>
            <a:endParaRPr lang="es-CO"/>
          </a:p>
        </p:txBody>
      </p:sp>
    </p:spTree>
    <p:extLst>
      <p:ext uri="{BB962C8B-B14F-4D97-AF65-F5344CB8AC3E}">
        <p14:creationId xmlns:p14="http://schemas.microsoft.com/office/powerpoint/2010/main" val="2488609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1CC3-2732-F687-E562-4F982CA94A9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5CAD15-3253-8AA3-6CE4-54374B2197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E95105-B502-AB64-F6D4-3941CE145487}"/>
              </a:ext>
            </a:extLst>
          </p:cNvPr>
          <p:cNvSpPr>
            <a:spLocks noGrp="1"/>
          </p:cNvSpPr>
          <p:nvPr>
            <p:ph type="body" idx="1"/>
          </p:nvPr>
        </p:nvSpPr>
        <p:spPr/>
        <p:txBody>
          <a:bodyPr/>
          <a:lstStyle/>
          <a:p>
            <a:r>
              <a:rPr lang="es-ES" dirty="0"/>
              <a:t>El </a:t>
            </a:r>
            <a:r>
              <a:rPr lang="es-ES" b="1" dirty="0"/>
              <a:t>análisis de datos</a:t>
            </a:r>
            <a:r>
              <a:rPr lang="es-ES" dirty="0"/>
              <a:t>  es convertir datos en información útil, eso depende enteramente de nuestro objetivo.</a:t>
            </a:r>
          </a:p>
          <a:p>
            <a:endParaRPr lang="es-CO" dirty="0"/>
          </a:p>
        </p:txBody>
      </p:sp>
      <p:sp>
        <p:nvSpPr>
          <p:cNvPr id="4" name="Marcador de número de diapositiva 3">
            <a:extLst>
              <a:ext uri="{FF2B5EF4-FFF2-40B4-BE49-F238E27FC236}">
                <a16:creationId xmlns:a16="http://schemas.microsoft.com/office/drawing/2014/main" id="{ED9DA0E3-ECB0-2973-41D1-0247ED6FC783}"/>
              </a:ext>
            </a:extLst>
          </p:cNvPr>
          <p:cNvSpPr>
            <a:spLocks noGrp="1"/>
          </p:cNvSpPr>
          <p:nvPr>
            <p:ph type="sldNum" sz="quarter" idx="5"/>
          </p:nvPr>
        </p:nvSpPr>
        <p:spPr/>
        <p:txBody>
          <a:bodyPr/>
          <a:lstStyle/>
          <a:p>
            <a:fld id="{1773FDA0-BF60-4DAF-8446-3C60D671D4AE}" type="slidenum">
              <a:rPr lang="es-CO" smtClean="0"/>
              <a:t>2</a:t>
            </a:fld>
            <a:endParaRPr lang="es-CO"/>
          </a:p>
        </p:txBody>
      </p:sp>
    </p:spTree>
    <p:extLst>
      <p:ext uri="{BB962C8B-B14F-4D97-AF65-F5344CB8AC3E}">
        <p14:creationId xmlns:p14="http://schemas.microsoft.com/office/powerpoint/2010/main" val="2603415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9F44F-249B-9B1A-2FBD-405E7CA0AEA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74B90BD-DD03-6A7D-9456-BFE3588E659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E7EC530-6CB8-E54C-F251-A459DE6633F1}"/>
              </a:ext>
            </a:extLst>
          </p:cNvPr>
          <p:cNvSpPr>
            <a:spLocks noGrp="1"/>
          </p:cNvSpPr>
          <p:nvPr>
            <p:ph type="body" idx="1"/>
          </p:nvPr>
        </p:nvSpPr>
        <p:spPr/>
        <p:txBody>
          <a:bodyPr/>
          <a:lstStyle/>
          <a:p>
            <a:r>
              <a:rPr lang="es-ES" dirty="0"/>
              <a:t>En Python, declarar una variable es muy fácil porque no es necesario especificar su tipo. Solo se escribe el nombre de la variable, el signo = y el valor que quieres asignarle.</a:t>
            </a:r>
            <a:br>
              <a:rPr lang="es-ES" dirty="0"/>
            </a:br>
            <a:br>
              <a:rPr lang="es-ES" dirty="0"/>
            </a:br>
            <a:r>
              <a:rPr lang="es-ES" dirty="0"/>
              <a:t># Variable de tipo texto (</a:t>
            </a:r>
            <a:r>
              <a:rPr lang="es-ES" dirty="0" err="1"/>
              <a:t>string</a:t>
            </a:r>
            <a:r>
              <a:rPr lang="es-ES" dirty="0"/>
              <a:t>)</a:t>
            </a:r>
          </a:p>
          <a:p>
            <a:r>
              <a:rPr lang="es-ES" dirty="0"/>
              <a:t>nombre = "Daniela"</a:t>
            </a:r>
          </a:p>
          <a:p>
            <a:endParaRPr lang="es-ES" dirty="0"/>
          </a:p>
          <a:p>
            <a:r>
              <a:rPr lang="es-ES" dirty="0"/>
              <a:t># Variable de tipo número entero (</a:t>
            </a:r>
            <a:r>
              <a:rPr lang="es-ES" dirty="0" err="1"/>
              <a:t>int</a:t>
            </a:r>
            <a:r>
              <a:rPr lang="es-ES" dirty="0"/>
              <a:t>)</a:t>
            </a:r>
          </a:p>
          <a:p>
            <a:r>
              <a:rPr lang="es-ES" dirty="0"/>
              <a:t>edad = 30</a:t>
            </a:r>
          </a:p>
          <a:p>
            <a:endParaRPr lang="es-ES" dirty="0"/>
          </a:p>
          <a:p>
            <a:r>
              <a:rPr lang="es-ES" dirty="0"/>
              <a:t># Variable de tipo número decimal (</a:t>
            </a:r>
            <a:r>
              <a:rPr lang="es-ES" dirty="0" err="1"/>
              <a:t>float</a:t>
            </a:r>
            <a:r>
              <a:rPr lang="es-ES" dirty="0"/>
              <a:t>)</a:t>
            </a:r>
          </a:p>
          <a:p>
            <a:r>
              <a:rPr lang="es-ES" dirty="0"/>
              <a:t>altura = 1.65</a:t>
            </a:r>
          </a:p>
          <a:p>
            <a:endParaRPr lang="es-ES" dirty="0"/>
          </a:p>
          <a:p>
            <a:r>
              <a:rPr lang="es-ES" dirty="0"/>
              <a:t># Variable de tipo booleano (</a:t>
            </a:r>
            <a:r>
              <a:rPr lang="es-ES" dirty="0" err="1"/>
              <a:t>bool</a:t>
            </a:r>
            <a:r>
              <a:rPr lang="es-ES" dirty="0"/>
              <a:t>)</a:t>
            </a:r>
          </a:p>
          <a:p>
            <a:r>
              <a:rPr lang="es-ES" dirty="0" err="1"/>
              <a:t>es_geóloga</a:t>
            </a:r>
            <a:r>
              <a:rPr lang="es-ES" dirty="0"/>
              <a:t> = True</a:t>
            </a:r>
          </a:p>
          <a:p>
            <a:endParaRPr lang="es-ES" dirty="0"/>
          </a:p>
          <a:p>
            <a:r>
              <a:rPr lang="es-ES" dirty="0"/>
              <a:t># Variable de tipo lista</a:t>
            </a:r>
          </a:p>
          <a:p>
            <a:r>
              <a:rPr lang="es-ES" dirty="0"/>
              <a:t>ingredientes = ["papas", "salchicha", "queso"]</a:t>
            </a:r>
          </a:p>
          <a:p>
            <a:endParaRPr lang="es-ES" dirty="0"/>
          </a:p>
          <a:p>
            <a:r>
              <a:rPr lang="es-ES" dirty="0"/>
              <a:t># Variable de tipo diccionario</a:t>
            </a:r>
          </a:p>
          <a:p>
            <a:r>
              <a:rPr lang="es-ES" dirty="0"/>
              <a:t>persona = {"nombre": "Daniela", "edad": </a:t>
            </a:r>
          </a:p>
          <a:p>
            <a:endParaRPr lang="es-ES" dirty="0"/>
          </a:p>
          <a:p>
            <a:endParaRPr lang="es-ES" dirty="0"/>
          </a:p>
          <a:p>
            <a:r>
              <a:rPr lang="es-ES" dirty="0"/>
              <a:t>✅ </a:t>
            </a:r>
            <a:r>
              <a:rPr lang="es-ES" b="1" dirty="0"/>
              <a:t>Permitido:</a:t>
            </a:r>
            <a:br>
              <a:rPr lang="es-ES" dirty="0"/>
            </a:br>
            <a:r>
              <a:rPr lang="es-ES" dirty="0"/>
              <a:t>✔️ Usar letras, números y guion bajo (_).</a:t>
            </a:r>
            <a:br>
              <a:rPr lang="es-ES" dirty="0"/>
            </a:br>
            <a:r>
              <a:rPr lang="es-ES" dirty="0"/>
              <a:t>✔️ Deben empezar con una letra o guion bajo (nunca con un número).</a:t>
            </a:r>
            <a:br>
              <a:rPr lang="es-ES" dirty="0"/>
            </a:br>
            <a:r>
              <a:rPr lang="es-ES" dirty="0"/>
              <a:t>✔️ Pueden tener nombres descriptivos.</a:t>
            </a:r>
          </a:p>
          <a:p>
            <a:endParaRPr lang="es-ES" dirty="0"/>
          </a:p>
          <a:p>
            <a:endParaRPr lang="es-ES" dirty="0"/>
          </a:p>
          <a:p>
            <a:r>
              <a:rPr lang="es-ES" dirty="0"/>
              <a:t>❌ </a:t>
            </a:r>
            <a:r>
              <a:rPr lang="es-ES" b="1" dirty="0"/>
              <a:t>No permitido:</a:t>
            </a:r>
            <a:br>
              <a:rPr lang="es-ES" dirty="0"/>
            </a:br>
            <a:r>
              <a:rPr lang="es-ES" dirty="0"/>
              <a:t>✖️ Empezar con un número.</a:t>
            </a:r>
            <a:br>
              <a:rPr lang="es-ES" dirty="0"/>
            </a:br>
            <a:r>
              <a:rPr lang="es-ES" dirty="0"/>
              <a:t>✖️ Usar espacios o caracteres especiales (!@#$%^&amp;*).</a:t>
            </a:r>
            <a:br>
              <a:rPr lang="es-ES" dirty="0"/>
            </a:br>
            <a:r>
              <a:rPr lang="es-ES" dirty="0"/>
              <a:t>✖️ Usar palabras reservadas de Python (</a:t>
            </a:r>
            <a:r>
              <a:rPr lang="es-ES" dirty="0" err="1"/>
              <a:t>def</a:t>
            </a:r>
            <a:r>
              <a:rPr lang="es-ES" dirty="0"/>
              <a:t>, </a:t>
            </a:r>
            <a:r>
              <a:rPr lang="es-ES" dirty="0" err="1"/>
              <a:t>class</a:t>
            </a:r>
            <a:r>
              <a:rPr lang="es-ES" dirty="0"/>
              <a:t>, </a:t>
            </a:r>
            <a:r>
              <a:rPr lang="es-ES" dirty="0" err="1"/>
              <a:t>if</a:t>
            </a:r>
            <a:r>
              <a:rPr lang="es-ES" dirty="0"/>
              <a:t>, etc.).</a:t>
            </a:r>
          </a:p>
          <a:p>
            <a:endParaRPr lang="es-CO" dirty="0"/>
          </a:p>
        </p:txBody>
      </p:sp>
      <p:sp>
        <p:nvSpPr>
          <p:cNvPr id="4" name="Marcador de número de diapositiva 3">
            <a:extLst>
              <a:ext uri="{FF2B5EF4-FFF2-40B4-BE49-F238E27FC236}">
                <a16:creationId xmlns:a16="http://schemas.microsoft.com/office/drawing/2014/main" id="{507C09FC-67D7-C0C6-1B57-318C589DDEBF}"/>
              </a:ext>
            </a:extLst>
          </p:cNvPr>
          <p:cNvSpPr>
            <a:spLocks noGrp="1"/>
          </p:cNvSpPr>
          <p:nvPr>
            <p:ph type="sldNum" sz="quarter" idx="5"/>
          </p:nvPr>
        </p:nvSpPr>
        <p:spPr/>
        <p:txBody>
          <a:bodyPr/>
          <a:lstStyle/>
          <a:p>
            <a:fld id="{1773FDA0-BF60-4DAF-8446-3C60D671D4AE}" type="slidenum">
              <a:rPr lang="es-CO" smtClean="0"/>
              <a:t>11</a:t>
            </a:fld>
            <a:endParaRPr lang="es-CO"/>
          </a:p>
        </p:txBody>
      </p:sp>
    </p:spTree>
    <p:extLst>
      <p:ext uri="{BB962C8B-B14F-4D97-AF65-F5344CB8AC3E}">
        <p14:creationId xmlns:p14="http://schemas.microsoft.com/office/powerpoint/2010/main" val="191787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ECE94-5472-C545-63A2-E9A80095743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6292A11-8D24-6FC3-6851-FB208F38667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EC12A6-2D38-5BEE-5098-36FB8BFA22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s-CO" dirty="0"/>
            </a:br>
            <a:r>
              <a:rPr lang="es-ES" dirty="0"/>
              <a:t>✅ </a:t>
            </a:r>
            <a:r>
              <a:rPr lang="es-ES" b="1" dirty="0"/>
              <a:t>Usa funciones</a:t>
            </a:r>
            <a:r>
              <a:rPr lang="es-ES" dirty="0"/>
              <a:t> cuando operas sobre datos sin modificarlos.</a:t>
            </a:r>
            <a:br>
              <a:rPr lang="es-ES" dirty="0"/>
            </a:br>
            <a:r>
              <a:rPr lang="es-ES" dirty="0"/>
              <a:t>✅ </a:t>
            </a:r>
            <a:r>
              <a:rPr lang="es-ES" b="1" dirty="0"/>
              <a:t>Usa métodos</a:t>
            </a:r>
            <a:r>
              <a:rPr lang="es-ES" dirty="0"/>
              <a:t> cuando llamas funciones específicas de un objeto.</a:t>
            </a:r>
            <a:endParaRPr lang="es-CO" dirty="0"/>
          </a:p>
          <a:p>
            <a:endParaRPr lang="es-ES" dirty="0"/>
          </a:p>
          <a:p>
            <a:endParaRPr lang="es-ES" dirty="0"/>
          </a:p>
          <a:p>
            <a:r>
              <a:rPr lang="es-ES" dirty="0"/>
              <a:t>Cuando se crea una variable sin especificar un tipo explícito, su tipo subyacente es </a:t>
            </a:r>
            <a:r>
              <a:rPr lang="es-ES" dirty="0" err="1"/>
              <a:t>object</a:t>
            </a:r>
            <a:r>
              <a:rPr lang="es-ES" dirty="0"/>
              <a:t>.</a:t>
            </a:r>
          </a:p>
          <a:p>
            <a:pPr marL="228600" indent="-228600">
              <a:buAutoNum type="arabicPeriod"/>
            </a:pPr>
            <a:r>
              <a:rPr lang="es-CO" dirty="0"/>
              <a:t>Úsala cuando necesites cambiar, agregar o eliminar elementos – Permite elementos repetidos. Ej. Cuántas cosas vendí de algo</a:t>
            </a:r>
          </a:p>
          <a:p>
            <a:pPr marL="228600" indent="-228600">
              <a:buAutoNum type="arabicPeriod"/>
            </a:pPr>
            <a:r>
              <a:rPr lang="es-CO" dirty="0"/>
              <a:t>Set: No permite valores repetidos, me pueden agregar o eliminar elementos, no importa el orden – Ej. Tienes una tienda y quieres saber que se ha vendido.</a:t>
            </a:r>
          </a:p>
          <a:p>
            <a:pPr marL="228600" indent="-228600">
              <a:buAutoNum type="arabicPeriod"/>
            </a:pPr>
            <a:r>
              <a:rPr lang="es-CO" dirty="0"/>
              <a:t>Tupla: No permite modificaciones – </a:t>
            </a:r>
            <a:r>
              <a:rPr lang="es-CO" dirty="0" err="1"/>
              <a:t>Ej</a:t>
            </a:r>
            <a:r>
              <a:rPr lang="es-CO" dirty="0"/>
              <a:t> las coordenadas de un lugar, no van a cambiar.</a:t>
            </a:r>
          </a:p>
          <a:p>
            <a:pPr marL="228600" indent="-228600">
              <a:buAutoNum type="arabicPeriod"/>
            </a:pPr>
            <a:r>
              <a:rPr lang="es-CO" dirty="0"/>
              <a:t>Diccionario: Guarda pares de clave : valor, y permite consultar por clave. Las claves deben ser únicas.</a:t>
            </a:r>
            <a:br>
              <a:rPr lang="es-CO" dirty="0"/>
            </a:br>
            <a:endParaRPr lang="es-CO" dirty="0"/>
          </a:p>
        </p:txBody>
      </p:sp>
      <p:sp>
        <p:nvSpPr>
          <p:cNvPr id="4" name="Marcador de número de diapositiva 3">
            <a:extLst>
              <a:ext uri="{FF2B5EF4-FFF2-40B4-BE49-F238E27FC236}">
                <a16:creationId xmlns:a16="http://schemas.microsoft.com/office/drawing/2014/main" id="{C4603103-7E16-8056-1973-878F262AE262}"/>
              </a:ext>
            </a:extLst>
          </p:cNvPr>
          <p:cNvSpPr>
            <a:spLocks noGrp="1"/>
          </p:cNvSpPr>
          <p:nvPr>
            <p:ph type="sldNum" sz="quarter" idx="5"/>
          </p:nvPr>
        </p:nvSpPr>
        <p:spPr/>
        <p:txBody>
          <a:bodyPr/>
          <a:lstStyle/>
          <a:p>
            <a:fld id="{1773FDA0-BF60-4DAF-8446-3C60D671D4AE}" type="slidenum">
              <a:rPr lang="es-CO" smtClean="0"/>
              <a:t>12</a:t>
            </a:fld>
            <a:endParaRPr lang="es-CO"/>
          </a:p>
        </p:txBody>
      </p:sp>
    </p:spTree>
    <p:extLst>
      <p:ext uri="{BB962C8B-B14F-4D97-AF65-F5344CB8AC3E}">
        <p14:creationId xmlns:p14="http://schemas.microsoft.com/office/powerpoint/2010/main" val="436092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09651-8090-BA36-5A64-B63D02AB20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F289E49-9C7E-5477-7FF0-490AD8D5E6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58F2CF8-9D15-61E6-C151-C05E1768AFD1}"/>
              </a:ext>
            </a:extLst>
          </p:cNvPr>
          <p:cNvSpPr>
            <a:spLocks noGrp="1"/>
          </p:cNvSpPr>
          <p:nvPr>
            <p:ph type="body" idx="1"/>
          </p:nvPr>
        </p:nvSpPr>
        <p:spPr/>
        <p:txBody>
          <a:bodyPr/>
          <a:lstStyle/>
          <a:p>
            <a:r>
              <a:rPr lang="es-CO" dirty="0"/>
              <a:t>___.</a:t>
            </a:r>
            <a:r>
              <a:rPr lang="es-CO" dirty="0" err="1"/>
              <a:t>append</a:t>
            </a:r>
            <a:endParaRPr lang="es-CO" dirty="0"/>
          </a:p>
          <a:p>
            <a:r>
              <a:rPr lang="es-CO" dirty="0"/>
              <a:t>___.</a:t>
            </a:r>
            <a:r>
              <a:rPr lang="es-CO" dirty="0" err="1"/>
              <a:t>insert</a:t>
            </a:r>
            <a:r>
              <a:rPr lang="es-CO" dirty="0"/>
              <a:t>(1,”papa”)</a:t>
            </a:r>
          </a:p>
          <a:p>
            <a:r>
              <a:rPr lang="es-CO" dirty="0"/>
              <a:t>___.pop(i)</a:t>
            </a:r>
          </a:p>
          <a:p>
            <a:r>
              <a:rPr lang="es-CO" dirty="0"/>
              <a:t>_____.</a:t>
            </a:r>
            <a:r>
              <a:rPr lang="es-CO" dirty="0" err="1"/>
              <a:t>remove</a:t>
            </a:r>
            <a:r>
              <a:rPr lang="es-CO" dirty="0"/>
              <a:t>(x)</a:t>
            </a:r>
          </a:p>
          <a:p>
            <a:r>
              <a:rPr lang="es-CO" dirty="0"/>
              <a:t>_____.</a:t>
            </a:r>
            <a:r>
              <a:rPr lang="es-CO" dirty="0" err="1"/>
              <a:t>count</a:t>
            </a:r>
            <a:r>
              <a:rPr lang="es-CO" dirty="0"/>
              <a:t>(x) #Cuantas de 20</a:t>
            </a:r>
            <a:br>
              <a:rPr lang="es-CO" dirty="0"/>
            </a:br>
            <a:br>
              <a:rPr lang="es-CO" dirty="0"/>
            </a:br>
            <a:br>
              <a:rPr lang="es-CO" dirty="0"/>
            </a:br>
            <a:r>
              <a:rPr lang="es-ES" dirty="0" err="1"/>
              <a:t>len</a:t>
            </a:r>
            <a:r>
              <a:rPr lang="es-ES" dirty="0"/>
              <a:t>(lista)</a:t>
            </a:r>
          </a:p>
          <a:p>
            <a:r>
              <a:rPr lang="es-ES" dirty="0"/>
              <a:t>sum(lista) </a:t>
            </a:r>
          </a:p>
          <a:p>
            <a:r>
              <a:rPr lang="es-ES" dirty="0" err="1"/>
              <a:t>max</a:t>
            </a:r>
            <a:r>
              <a:rPr lang="es-ES" dirty="0"/>
              <a:t>(lista) </a:t>
            </a:r>
          </a:p>
          <a:p>
            <a:r>
              <a:rPr lang="es-ES" dirty="0"/>
              <a:t>min(lista) </a:t>
            </a:r>
          </a:p>
          <a:p>
            <a:r>
              <a:rPr lang="es-ES" dirty="0" err="1"/>
              <a:t>sorted</a:t>
            </a:r>
            <a:r>
              <a:rPr lang="es-ES" dirty="0"/>
              <a:t>(lista)</a:t>
            </a:r>
            <a:endParaRPr lang="es-CO" dirty="0"/>
          </a:p>
        </p:txBody>
      </p:sp>
      <p:sp>
        <p:nvSpPr>
          <p:cNvPr id="4" name="Marcador de número de diapositiva 3">
            <a:extLst>
              <a:ext uri="{FF2B5EF4-FFF2-40B4-BE49-F238E27FC236}">
                <a16:creationId xmlns:a16="http://schemas.microsoft.com/office/drawing/2014/main" id="{4E08DC5D-78E7-F267-2CAC-F36D558EEE24}"/>
              </a:ext>
            </a:extLst>
          </p:cNvPr>
          <p:cNvSpPr>
            <a:spLocks noGrp="1"/>
          </p:cNvSpPr>
          <p:nvPr>
            <p:ph type="sldNum" sz="quarter" idx="5"/>
          </p:nvPr>
        </p:nvSpPr>
        <p:spPr/>
        <p:txBody>
          <a:bodyPr/>
          <a:lstStyle/>
          <a:p>
            <a:fld id="{1773FDA0-BF60-4DAF-8446-3C60D671D4AE}" type="slidenum">
              <a:rPr lang="es-CO" smtClean="0"/>
              <a:t>13</a:t>
            </a:fld>
            <a:endParaRPr lang="es-CO"/>
          </a:p>
        </p:txBody>
      </p:sp>
    </p:spTree>
    <p:extLst>
      <p:ext uri="{BB962C8B-B14F-4D97-AF65-F5344CB8AC3E}">
        <p14:creationId xmlns:p14="http://schemas.microsoft.com/office/powerpoint/2010/main" val="2603540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60218-75BE-D175-F644-FA20364FE94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D09F57-1B04-F2CE-9A6D-825B60760C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697CEE-DD14-0778-BAA5-DEC96AAD4C19}"/>
              </a:ext>
            </a:extLst>
          </p:cNvPr>
          <p:cNvSpPr>
            <a:spLocks noGrp="1"/>
          </p:cNvSpPr>
          <p:nvPr>
            <p:ph type="body" idx="1"/>
          </p:nvPr>
        </p:nvSpPr>
        <p:spPr/>
        <p:txBody>
          <a:bodyPr/>
          <a:lstStyle/>
          <a:p>
            <a:r>
              <a:rPr lang="es-ES" dirty="0"/>
              <a:t>El </a:t>
            </a:r>
            <a:r>
              <a:rPr lang="es-ES" b="1" dirty="0"/>
              <a:t>análisis de datos</a:t>
            </a:r>
            <a:r>
              <a:rPr lang="es-ES" dirty="0"/>
              <a:t>  es convertir datos en información útil, eso depende enteramente de nuestro objetivo.</a:t>
            </a:r>
          </a:p>
          <a:p>
            <a:endParaRPr lang="es-CO" dirty="0"/>
          </a:p>
        </p:txBody>
      </p:sp>
      <p:sp>
        <p:nvSpPr>
          <p:cNvPr id="4" name="Marcador de número de diapositiva 3">
            <a:extLst>
              <a:ext uri="{FF2B5EF4-FFF2-40B4-BE49-F238E27FC236}">
                <a16:creationId xmlns:a16="http://schemas.microsoft.com/office/drawing/2014/main" id="{8366477E-F7BA-F1FE-63BC-5E5D835B60EC}"/>
              </a:ext>
            </a:extLst>
          </p:cNvPr>
          <p:cNvSpPr>
            <a:spLocks noGrp="1"/>
          </p:cNvSpPr>
          <p:nvPr>
            <p:ph type="sldNum" sz="quarter" idx="5"/>
          </p:nvPr>
        </p:nvSpPr>
        <p:spPr/>
        <p:txBody>
          <a:bodyPr/>
          <a:lstStyle/>
          <a:p>
            <a:fld id="{1773FDA0-BF60-4DAF-8446-3C60D671D4AE}" type="slidenum">
              <a:rPr lang="es-CO" smtClean="0"/>
              <a:t>14</a:t>
            </a:fld>
            <a:endParaRPr lang="es-CO"/>
          </a:p>
        </p:txBody>
      </p:sp>
    </p:spTree>
    <p:extLst>
      <p:ext uri="{BB962C8B-B14F-4D97-AF65-F5344CB8AC3E}">
        <p14:creationId xmlns:p14="http://schemas.microsoft.com/office/powerpoint/2010/main" val="3569845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905F-3450-5327-26BE-A389A1991AF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417F57A-5139-D945-010C-079017D286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6E5E442-95C6-0546-52E1-8DC32E4367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a:t>
            </a:r>
            <a:r>
              <a:rPr lang="es-ES" b="1" dirty="0"/>
              <a:t>Usa métodos</a:t>
            </a:r>
            <a:r>
              <a:rPr lang="es-ES" dirty="0"/>
              <a:t> cuando llamas funciones específicas de un objeto.</a:t>
            </a:r>
            <a:endParaRPr lang="es-CO" dirty="0"/>
          </a:p>
          <a:p>
            <a:r>
              <a:rPr lang="es-ES" dirty="0"/>
              <a:t>✅ </a:t>
            </a:r>
            <a:r>
              <a:rPr lang="es-ES" b="1" dirty="0"/>
              <a:t>Usa funciones</a:t>
            </a:r>
            <a:r>
              <a:rPr lang="es-ES" dirty="0"/>
              <a:t> cuando operas sobre datos sin modificarlos.  20.02.2025</a:t>
            </a:r>
            <a:endParaRPr lang="es-CO" dirty="0"/>
          </a:p>
        </p:txBody>
      </p:sp>
      <p:sp>
        <p:nvSpPr>
          <p:cNvPr id="4" name="Marcador de número de diapositiva 3">
            <a:extLst>
              <a:ext uri="{FF2B5EF4-FFF2-40B4-BE49-F238E27FC236}">
                <a16:creationId xmlns:a16="http://schemas.microsoft.com/office/drawing/2014/main" id="{A62CDCDA-BE52-C401-E72B-5809D166B46B}"/>
              </a:ext>
            </a:extLst>
          </p:cNvPr>
          <p:cNvSpPr>
            <a:spLocks noGrp="1"/>
          </p:cNvSpPr>
          <p:nvPr>
            <p:ph type="sldNum" sz="quarter" idx="5"/>
          </p:nvPr>
        </p:nvSpPr>
        <p:spPr/>
        <p:txBody>
          <a:bodyPr/>
          <a:lstStyle/>
          <a:p>
            <a:fld id="{1773FDA0-BF60-4DAF-8446-3C60D671D4AE}" type="slidenum">
              <a:rPr lang="es-CO" smtClean="0"/>
              <a:t>15</a:t>
            </a:fld>
            <a:endParaRPr lang="es-CO"/>
          </a:p>
        </p:txBody>
      </p:sp>
    </p:spTree>
    <p:extLst>
      <p:ext uri="{BB962C8B-B14F-4D97-AF65-F5344CB8AC3E}">
        <p14:creationId xmlns:p14="http://schemas.microsoft.com/office/powerpoint/2010/main" val="2351589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F595B-CEDF-627C-83F9-FDA906D54B7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B60E54B-BC27-6C2A-3F0C-E2F816DFAB6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8D162AB-042F-3420-F0DA-EA994D062054}"/>
              </a:ext>
            </a:extLst>
          </p:cNvPr>
          <p:cNvSpPr>
            <a:spLocks noGrp="1"/>
          </p:cNvSpPr>
          <p:nvPr>
            <p:ph type="body" idx="1"/>
          </p:nvPr>
        </p:nvSpPr>
        <p:spPr/>
        <p:txBody>
          <a:bodyPr/>
          <a:lstStyle/>
          <a:p>
            <a:r>
              <a:rPr lang="es-MX" dirty="0"/>
              <a:t>"La estructura más simple de un condicional en Python usa la palabra clave </a:t>
            </a:r>
            <a:r>
              <a:rPr lang="es-MX" dirty="0" err="1"/>
              <a:t>if</a:t>
            </a:r>
            <a:r>
              <a:rPr lang="es-MX" dirty="0"/>
              <a:t> seguida de una condición y dos puntos :.“</a:t>
            </a:r>
            <a:r>
              <a:rPr lang="es-MX" b="1" dirty="0"/>
              <a:t>Explicación</a:t>
            </a:r>
            <a:r>
              <a:rPr lang="es-MX" dirty="0"/>
              <a:t>:</a:t>
            </a:r>
          </a:p>
          <a:p>
            <a:pPr>
              <a:buFont typeface="Arial" panose="020B0604020202020204" pitchFamily="34" charset="0"/>
              <a:buChar char="•"/>
            </a:pPr>
            <a:r>
              <a:rPr lang="es-MX" dirty="0" err="1"/>
              <a:t>if</a:t>
            </a:r>
            <a:r>
              <a:rPr lang="es-MX" dirty="0"/>
              <a:t> indica que estamos evaluando una condición.</a:t>
            </a:r>
          </a:p>
          <a:p>
            <a:pPr>
              <a:buFont typeface="Arial" panose="020B0604020202020204" pitchFamily="34" charset="0"/>
              <a:buChar char="•"/>
            </a:pPr>
            <a:r>
              <a:rPr lang="es-MX" dirty="0"/>
              <a:t>edad &gt;= 18 es la condición que se evalúa.</a:t>
            </a:r>
          </a:p>
          <a:p>
            <a:pPr>
              <a:buFont typeface="Arial" panose="020B0604020202020204" pitchFamily="34" charset="0"/>
              <a:buChar char="•"/>
            </a:pPr>
            <a:r>
              <a:rPr lang="es-MX" dirty="0"/>
              <a:t>Si la condición es True, se ejecuta el código dentro del </a:t>
            </a:r>
            <a:r>
              <a:rPr lang="es-MX" dirty="0" err="1"/>
              <a:t>if</a:t>
            </a:r>
            <a:r>
              <a:rPr lang="es-MX" dirty="0"/>
              <a:t> (con </a:t>
            </a:r>
            <a:r>
              <a:rPr lang="es-MX" b="1" dirty="0"/>
              <a:t>sangría</a:t>
            </a:r>
            <a:r>
              <a:rPr lang="es-MX" dirty="0"/>
              <a:t> obligatoria).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a:extLst>
              <a:ext uri="{FF2B5EF4-FFF2-40B4-BE49-F238E27FC236}">
                <a16:creationId xmlns:a16="http://schemas.microsoft.com/office/drawing/2014/main" id="{305FCD22-3F78-C9F6-3D44-25DFC530A290}"/>
              </a:ext>
            </a:extLst>
          </p:cNvPr>
          <p:cNvSpPr>
            <a:spLocks noGrp="1"/>
          </p:cNvSpPr>
          <p:nvPr>
            <p:ph type="sldNum" sz="quarter" idx="5"/>
          </p:nvPr>
        </p:nvSpPr>
        <p:spPr/>
        <p:txBody>
          <a:bodyPr/>
          <a:lstStyle/>
          <a:p>
            <a:fld id="{1773FDA0-BF60-4DAF-8446-3C60D671D4AE}" type="slidenum">
              <a:rPr lang="es-CO" smtClean="0"/>
              <a:t>16</a:t>
            </a:fld>
            <a:endParaRPr lang="es-CO"/>
          </a:p>
        </p:txBody>
      </p:sp>
    </p:spTree>
    <p:extLst>
      <p:ext uri="{BB962C8B-B14F-4D97-AF65-F5344CB8AC3E}">
        <p14:creationId xmlns:p14="http://schemas.microsoft.com/office/powerpoint/2010/main" val="1928090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C513D-9EDF-76A7-5029-4FF08597395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FCB2032-9EE6-C158-78FE-8D80CEF8A2A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8AE299-485A-9F34-A19E-36F26ED1DE98}"/>
              </a:ext>
            </a:extLst>
          </p:cNvPr>
          <p:cNvSpPr>
            <a:spLocks noGrp="1"/>
          </p:cNvSpPr>
          <p:nvPr>
            <p:ph type="body" idx="1"/>
          </p:nvPr>
        </p:nvSpPr>
        <p:spPr/>
        <p:txBody>
          <a:bodyPr/>
          <a:lstStyle/>
          <a:p>
            <a:r>
              <a:rPr lang="es-MX" dirty="0"/>
              <a:t>"La estructura más simple de un condicional en Python usa la palabra clave </a:t>
            </a:r>
            <a:r>
              <a:rPr lang="es-MX" dirty="0" err="1"/>
              <a:t>if</a:t>
            </a:r>
            <a:r>
              <a:rPr lang="es-MX" dirty="0"/>
              <a:t> seguida de una condición y dos puntos :.“</a:t>
            </a:r>
            <a:r>
              <a:rPr lang="es-MX" b="1" dirty="0"/>
              <a:t>Explicación</a:t>
            </a:r>
            <a:r>
              <a:rPr lang="es-MX" dirty="0"/>
              <a:t>:</a:t>
            </a:r>
          </a:p>
          <a:p>
            <a:pPr>
              <a:buFont typeface="Arial" panose="020B0604020202020204" pitchFamily="34" charset="0"/>
              <a:buChar char="•"/>
            </a:pPr>
            <a:r>
              <a:rPr lang="es-MX" dirty="0" err="1"/>
              <a:t>if</a:t>
            </a:r>
            <a:r>
              <a:rPr lang="es-MX" dirty="0"/>
              <a:t> indica que estamos evaluando una condición.</a:t>
            </a:r>
          </a:p>
          <a:p>
            <a:pPr>
              <a:buFont typeface="Arial" panose="020B0604020202020204" pitchFamily="34" charset="0"/>
              <a:buChar char="•"/>
            </a:pPr>
            <a:r>
              <a:rPr lang="es-MX" dirty="0"/>
              <a:t>edad &gt;= 18 es la condición que se evalúa.</a:t>
            </a:r>
          </a:p>
          <a:p>
            <a:pPr>
              <a:buFont typeface="Arial" panose="020B0604020202020204" pitchFamily="34" charset="0"/>
              <a:buChar char="•"/>
            </a:pPr>
            <a:r>
              <a:rPr lang="es-MX" dirty="0"/>
              <a:t>Si la condición es True, se ejecuta el código dentro del </a:t>
            </a:r>
            <a:r>
              <a:rPr lang="es-MX" dirty="0" err="1"/>
              <a:t>if</a:t>
            </a:r>
            <a:r>
              <a:rPr lang="es-MX" dirty="0"/>
              <a:t> (con </a:t>
            </a:r>
            <a:r>
              <a:rPr lang="es-MX" b="1" dirty="0"/>
              <a:t>sangría</a:t>
            </a:r>
            <a:r>
              <a:rPr lang="es-MX" dirty="0"/>
              <a:t> obligatoria).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a:extLst>
              <a:ext uri="{FF2B5EF4-FFF2-40B4-BE49-F238E27FC236}">
                <a16:creationId xmlns:a16="http://schemas.microsoft.com/office/drawing/2014/main" id="{131DE377-FAF4-0712-7A4D-DD9ACDB318CC}"/>
              </a:ext>
            </a:extLst>
          </p:cNvPr>
          <p:cNvSpPr>
            <a:spLocks noGrp="1"/>
          </p:cNvSpPr>
          <p:nvPr>
            <p:ph type="sldNum" sz="quarter" idx="5"/>
          </p:nvPr>
        </p:nvSpPr>
        <p:spPr/>
        <p:txBody>
          <a:bodyPr/>
          <a:lstStyle/>
          <a:p>
            <a:fld id="{1773FDA0-BF60-4DAF-8446-3C60D671D4AE}" type="slidenum">
              <a:rPr lang="es-CO" smtClean="0"/>
              <a:t>17</a:t>
            </a:fld>
            <a:endParaRPr lang="es-CO"/>
          </a:p>
        </p:txBody>
      </p:sp>
    </p:spTree>
    <p:extLst>
      <p:ext uri="{BB962C8B-B14F-4D97-AF65-F5344CB8AC3E}">
        <p14:creationId xmlns:p14="http://schemas.microsoft.com/office/powerpoint/2010/main" val="2184099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86D0A-F1F6-7C26-F4E9-93615DD799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D62DA7D-A82A-3E71-C398-031B09B2F9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3D2B5E5-81FE-D1C7-60BB-1ABA4A8833C4}"/>
              </a:ext>
            </a:extLst>
          </p:cNvPr>
          <p:cNvSpPr>
            <a:spLocks noGrp="1"/>
          </p:cNvSpPr>
          <p:nvPr>
            <p:ph type="body" idx="1"/>
          </p:nvPr>
        </p:nvSpPr>
        <p:spPr/>
        <p:txBody>
          <a:bodyPr/>
          <a:lstStyle/>
          <a:p>
            <a:endParaRPr lang="es-ES" dirty="0"/>
          </a:p>
          <a:p>
            <a:r>
              <a:rPr lang="es-ES" dirty="0"/>
              <a:t>Al tener todas las librerías en un solo lugar, se vuelve más difícil gestionar y mantener los proyectos, ya que no hay un aislamiento claro entre ellos. Esto puede llevar a confusiones sobre qué librerías están en uso para cada proyecto.</a:t>
            </a:r>
          </a:p>
          <a:p>
            <a:r>
              <a:rPr lang="es-ES" b="1" dirty="0"/>
              <a:t>Ejemplo de Incompatibilidad</a:t>
            </a:r>
          </a:p>
          <a:p>
            <a:r>
              <a:rPr lang="es-ES" dirty="0"/>
              <a:t>Imagina que tienes dos proyectos en Python:</a:t>
            </a:r>
          </a:p>
          <a:p>
            <a:pPr>
              <a:buFont typeface="+mj-lt"/>
              <a:buAutoNum type="arabicPeriod"/>
            </a:pPr>
            <a:r>
              <a:rPr lang="es-ES" b="1" dirty="0"/>
              <a:t>Proyecto A</a:t>
            </a:r>
            <a:r>
              <a:rPr lang="es-ES" dirty="0"/>
              <a:t> que utiliza la librería </a:t>
            </a:r>
            <a:r>
              <a:rPr lang="es-ES" b="1" dirty="0"/>
              <a:t>pandas</a:t>
            </a:r>
            <a:r>
              <a:rPr lang="es-ES" dirty="0"/>
              <a:t> versión 1.2.0.</a:t>
            </a:r>
          </a:p>
          <a:p>
            <a:pPr>
              <a:buFont typeface="+mj-lt"/>
              <a:buAutoNum type="arabicPeriod"/>
            </a:pPr>
            <a:r>
              <a:rPr lang="es-ES" b="1" dirty="0"/>
              <a:t>Proyecto B</a:t>
            </a:r>
            <a:r>
              <a:rPr lang="es-ES" dirty="0"/>
              <a:t> que utiliza la misma librería </a:t>
            </a:r>
            <a:r>
              <a:rPr lang="es-ES" b="1" dirty="0"/>
              <a:t>pandas</a:t>
            </a:r>
            <a:r>
              <a:rPr lang="es-ES" dirty="0"/>
              <a:t>, pero requiere la versión 1.3.0 porque tiene una nueva función que necesitas usar.</a:t>
            </a:r>
          </a:p>
          <a:p>
            <a:r>
              <a:rPr lang="es-ES" b="1" dirty="0"/>
              <a:t>Escenario</a:t>
            </a:r>
          </a:p>
          <a:p>
            <a:pPr>
              <a:buFont typeface="Arial" panose="020B0604020202020204" pitchFamily="34" charset="0"/>
              <a:buChar char="•"/>
            </a:pPr>
            <a:r>
              <a:rPr lang="es-ES" dirty="0"/>
              <a:t>Si instalas </a:t>
            </a:r>
            <a:r>
              <a:rPr lang="es-ES" b="1" dirty="0"/>
              <a:t>pandas</a:t>
            </a:r>
            <a:r>
              <a:rPr lang="es-ES" dirty="0"/>
              <a:t> globalmente en tu sistema y decides actualizar a la versión 1.3.0 para el Proyecto B, esto causará un problema para el Proyecto A, que ahora no funcionará correctamente porque depende de la versión 1.2.0.</a:t>
            </a:r>
          </a:p>
          <a:p>
            <a:pPr>
              <a:buFont typeface="Arial" panose="020B0604020202020204" pitchFamily="34" charset="0"/>
              <a:buChar char="•"/>
            </a:pPr>
            <a:r>
              <a:rPr lang="es-ES" dirty="0"/>
              <a:t>El Proyecto A podría utilizar una función que ha sido eliminada en la versión 1.3.0 o podría no ser compatible con cambios en el comportamiento de la librería</a:t>
            </a:r>
          </a:p>
          <a:p>
            <a:endParaRPr lang="es-CO" dirty="0"/>
          </a:p>
        </p:txBody>
      </p:sp>
      <p:sp>
        <p:nvSpPr>
          <p:cNvPr id="4" name="Marcador de número de diapositiva 3">
            <a:extLst>
              <a:ext uri="{FF2B5EF4-FFF2-40B4-BE49-F238E27FC236}">
                <a16:creationId xmlns:a16="http://schemas.microsoft.com/office/drawing/2014/main" id="{1F15232B-62DF-C432-E7CB-96D3B0ECEFDF}"/>
              </a:ext>
            </a:extLst>
          </p:cNvPr>
          <p:cNvSpPr>
            <a:spLocks noGrp="1"/>
          </p:cNvSpPr>
          <p:nvPr>
            <p:ph type="sldNum" sz="quarter" idx="5"/>
          </p:nvPr>
        </p:nvSpPr>
        <p:spPr/>
        <p:txBody>
          <a:bodyPr/>
          <a:lstStyle/>
          <a:p>
            <a:fld id="{1773FDA0-BF60-4DAF-8446-3C60D671D4AE}" type="slidenum">
              <a:rPr lang="es-CO" smtClean="0"/>
              <a:t>18</a:t>
            </a:fld>
            <a:endParaRPr lang="es-CO"/>
          </a:p>
        </p:txBody>
      </p:sp>
    </p:spTree>
    <p:extLst>
      <p:ext uri="{BB962C8B-B14F-4D97-AF65-F5344CB8AC3E}">
        <p14:creationId xmlns:p14="http://schemas.microsoft.com/office/powerpoint/2010/main" val="3912332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A6B62-6190-669A-44C4-4CC86B16E02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AB6B6B-6FF1-75DC-E3E6-DF348E40763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3C6D2A4-2FEE-419A-EF79-BA0950A188EA}"/>
              </a:ext>
            </a:extLst>
          </p:cNvPr>
          <p:cNvSpPr>
            <a:spLocks noGrp="1"/>
          </p:cNvSpPr>
          <p:nvPr>
            <p:ph type="body" idx="1"/>
          </p:nvPr>
        </p:nvSpPr>
        <p:spPr/>
        <p:txBody>
          <a:bodyPr/>
          <a:lstStyle/>
          <a:p>
            <a:r>
              <a:rPr lang="es-ES" dirty="0"/>
              <a:t>Al tener todas las librerías en un solo lugar, se vuelve más difícil gestionar y mantener los proyectos, ya que no hay un aislamiento claro entre ellos. Esto puede llevar a confusiones sobre qué librerías están en uso para cada proyecto.</a:t>
            </a:r>
            <a:endParaRPr lang="es-CO" dirty="0"/>
          </a:p>
        </p:txBody>
      </p:sp>
      <p:sp>
        <p:nvSpPr>
          <p:cNvPr id="4" name="Marcador de número de diapositiva 3">
            <a:extLst>
              <a:ext uri="{FF2B5EF4-FFF2-40B4-BE49-F238E27FC236}">
                <a16:creationId xmlns:a16="http://schemas.microsoft.com/office/drawing/2014/main" id="{8C5523A6-887A-397B-B812-B02303484174}"/>
              </a:ext>
            </a:extLst>
          </p:cNvPr>
          <p:cNvSpPr>
            <a:spLocks noGrp="1"/>
          </p:cNvSpPr>
          <p:nvPr>
            <p:ph type="sldNum" sz="quarter" idx="5"/>
          </p:nvPr>
        </p:nvSpPr>
        <p:spPr/>
        <p:txBody>
          <a:bodyPr/>
          <a:lstStyle/>
          <a:p>
            <a:fld id="{1773FDA0-BF60-4DAF-8446-3C60D671D4AE}" type="slidenum">
              <a:rPr lang="es-CO" smtClean="0"/>
              <a:t>19</a:t>
            </a:fld>
            <a:endParaRPr lang="es-CO"/>
          </a:p>
        </p:txBody>
      </p:sp>
    </p:spTree>
    <p:extLst>
      <p:ext uri="{BB962C8B-B14F-4D97-AF65-F5344CB8AC3E}">
        <p14:creationId xmlns:p14="http://schemas.microsoft.com/office/powerpoint/2010/main" val="224147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9C877-9B92-CA79-5B56-9F10EB48D37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CC0F98B-FD68-F9AF-A51F-6EA96DE852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0D5A5A-7CE1-3CF9-2D2C-C605040D81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err="1"/>
              <a:t>random</a:t>
            </a:r>
            <a:r>
              <a:rPr lang="es-MX" dirty="0"/>
              <a:t> es como una </a:t>
            </a:r>
            <a:r>
              <a:rPr lang="es-MX" b="1" dirty="0"/>
              <a:t>rueda de la fortuna</a:t>
            </a:r>
            <a:r>
              <a:rPr lang="es-MX" dirty="0"/>
              <a:t> en Python: nos ayuda a elegir cosas al azar. No sabemos qué número, color o resultado saldrá hasta que lo ejecutamos.</a:t>
            </a:r>
            <a:endParaRPr lang="es-CO" dirty="0"/>
          </a:p>
        </p:txBody>
      </p:sp>
      <p:sp>
        <p:nvSpPr>
          <p:cNvPr id="4" name="Marcador de número de diapositiva 3">
            <a:extLst>
              <a:ext uri="{FF2B5EF4-FFF2-40B4-BE49-F238E27FC236}">
                <a16:creationId xmlns:a16="http://schemas.microsoft.com/office/drawing/2014/main" id="{801153EF-D16D-E135-A8D1-FCD50EF51668}"/>
              </a:ext>
            </a:extLst>
          </p:cNvPr>
          <p:cNvSpPr>
            <a:spLocks noGrp="1"/>
          </p:cNvSpPr>
          <p:nvPr>
            <p:ph type="sldNum" sz="quarter" idx="5"/>
          </p:nvPr>
        </p:nvSpPr>
        <p:spPr/>
        <p:txBody>
          <a:bodyPr/>
          <a:lstStyle/>
          <a:p>
            <a:fld id="{1773FDA0-BF60-4DAF-8446-3C60D671D4AE}" type="slidenum">
              <a:rPr lang="es-CO" smtClean="0"/>
              <a:t>20</a:t>
            </a:fld>
            <a:endParaRPr lang="es-CO"/>
          </a:p>
        </p:txBody>
      </p:sp>
    </p:spTree>
    <p:extLst>
      <p:ext uri="{BB962C8B-B14F-4D97-AF65-F5344CB8AC3E}">
        <p14:creationId xmlns:p14="http://schemas.microsoft.com/office/powerpoint/2010/main" val="192811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9426-B71C-A0E2-52B0-711087BB850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DFEC48-9B75-DA1A-476E-F7614D9720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30C4AE3-DDA1-FA22-0C91-2CE1AE1CBEC7}"/>
              </a:ext>
            </a:extLst>
          </p:cNvPr>
          <p:cNvSpPr>
            <a:spLocks noGrp="1"/>
          </p:cNvSpPr>
          <p:nvPr>
            <p:ph type="body" idx="1"/>
          </p:nvPr>
        </p:nvSpPr>
        <p:spPr/>
        <p:txBody>
          <a:bodyPr/>
          <a:lstStyle/>
          <a:p>
            <a:r>
              <a:rPr lang="es-ES" dirty="0"/>
              <a:t>El </a:t>
            </a:r>
            <a:r>
              <a:rPr lang="es-ES" b="1" dirty="0"/>
              <a:t>análisis de datos</a:t>
            </a:r>
            <a:r>
              <a:rPr lang="es-ES" dirty="0"/>
              <a:t>  es convertir datos en información útil, eso depende enteramente de nuestro objetivo.</a:t>
            </a:r>
          </a:p>
          <a:p>
            <a:endParaRPr lang="es-CO" dirty="0"/>
          </a:p>
        </p:txBody>
      </p:sp>
      <p:sp>
        <p:nvSpPr>
          <p:cNvPr id="4" name="Marcador de número de diapositiva 3">
            <a:extLst>
              <a:ext uri="{FF2B5EF4-FFF2-40B4-BE49-F238E27FC236}">
                <a16:creationId xmlns:a16="http://schemas.microsoft.com/office/drawing/2014/main" id="{E302007A-34F1-61F3-D3C9-5AFE137D5828}"/>
              </a:ext>
            </a:extLst>
          </p:cNvPr>
          <p:cNvSpPr>
            <a:spLocks noGrp="1"/>
          </p:cNvSpPr>
          <p:nvPr>
            <p:ph type="sldNum" sz="quarter" idx="5"/>
          </p:nvPr>
        </p:nvSpPr>
        <p:spPr/>
        <p:txBody>
          <a:bodyPr/>
          <a:lstStyle/>
          <a:p>
            <a:fld id="{1773FDA0-BF60-4DAF-8446-3C60D671D4AE}" type="slidenum">
              <a:rPr lang="es-CO" smtClean="0"/>
              <a:t>3</a:t>
            </a:fld>
            <a:endParaRPr lang="es-CO"/>
          </a:p>
        </p:txBody>
      </p:sp>
    </p:spTree>
    <p:extLst>
      <p:ext uri="{BB962C8B-B14F-4D97-AF65-F5344CB8AC3E}">
        <p14:creationId xmlns:p14="http://schemas.microsoft.com/office/powerpoint/2010/main" val="226727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B0389-2914-53AB-5616-01F7CCC1036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7308D7B-3D0F-3849-42A4-551462A9C5C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DC7421B-79B4-DA89-C1DF-B5EB87254192}"/>
              </a:ext>
            </a:extLst>
          </p:cNvPr>
          <p:cNvSpPr>
            <a:spLocks noGrp="1"/>
          </p:cNvSpPr>
          <p:nvPr>
            <p:ph type="body" idx="1"/>
          </p:nvPr>
        </p:nvSpPr>
        <p:spPr/>
        <p:txBody>
          <a:bodyPr/>
          <a:lstStyle/>
          <a:p>
            <a:r>
              <a:rPr lang="es-MX" dirty="0"/>
              <a:t>"La estructura más simple de un condicional en Python usa la palabra clave </a:t>
            </a:r>
            <a:r>
              <a:rPr lang="es-MX" dirty="0" err="1"/>
              <a:t>if</a:t>
            </a:r>
            <a:r>
              <a:rPr lang="es-MX" dirty="0"/>
              <a:t> seguida de una condición y dos puntos :.“</a:t>
            </a:r>
            <a:r>
              <a:rPr lang="es-MX" b="1" dirty="0"/>
              <a:t>Explicación</a:t>
            </a:r>
            <a:r>
              <a:rPr lang="es-MX" dirty="0"/>
              <a:t>:</a:t>
            </a:r>
          </a:p>
          <a:p>
            <a:pPr>
              <a:buFont typeface="Arial" panose="020B0604020202020204" pitchFamily="34" charset="0"/>
              <a:buChar char="•"/>
            </a:pPr>
            <a:r>
              <a:rPr lang="es-MX" dirty="0" err="1"/>
              <a:t>if</a:t>
            </a:r>
            <a:r>
              <a:rPr lang="es-MX" dirty="0"/>
              <a:t> indica que estamos evaluando una condición.</a:t>
            </a:r>
          </a:p>
          <a:p>
            <a:pPr>
              <a:buFont typeface="Arial" panose="020B0604020202020204" pitchFamily="34" charset="0"/>
              <a:buChar char="•"/>
            </a:pPr>
            <a:r>
              <a:rPr lang="es-MX" dirty="0"/>
              <a:t>edad &gt;= 18 es la condición que se evalúa.</a:t>
            </a:r>
          </a:p>
          <a:p>
            <a:pPr>
              <a:buFont typeface="Arial" panose="020B0604020202020204" pitchFamily="34" charset="0"/>
              <a:buChar char="•"/>
            </a:pPr>
            <a:r>
              <a:rPr lang="es-MX" dirty="0"/>
              <a:t>Si la condición es True, se ejecuta el código dentro del </a:t>
            </a:r>
            <a:r>
              <a:rPr lang="es-MX" dirty="0" err="1"/>
              <a:t>if</a:t>
            </a:r>
            <a:r>
              <a:rPr lang="es-MX" dirty="0"/>
              <a:t> (con </a:t>
            </a:r>
            <a:r>
              <a:rPr lang="es-MX" b="1" dirty="0"/>
              <a:t>sangría</a:t>
            </a:r>
            <a:r>
              <a:rPr lang="es-MX" dirty="0"/>
              <a:t> obligatoria).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a:extLst>
              <a:ext uri="{FF2B5EF4-FFF2-40B4-BE49-F238E27FC236}">
                <a16:creationId xmlns:a16="http://schemas.microsoft.com/office/drawing/2014/main" id="{7A59B81B-7E59-F4D5-3901-F5D496791230}"/>
              </a:ext>
            </a:extLst>
          </p:cNvPr>
          <p:cNvSpPr>
            <a:spLocks noGrp="1"/>
          </p:cNvSpPr>
          <p:nvPr>
            <p:ph type="sldNum" sz="quarter" idx="5"/>
          </p:nvPr>
        </p:nvSpPr>
        <p:spPr/>
        <p:txBody>
          <a:bodyPr/>
          <a:lstStyle/>
          <a:p>
            <a:fld id="{1773FDA0-BF60-4DAF-8446-3C60D671D4AE}" type="slidenum">
              <a:rPr lang="es-CO" smtClean="0"/>
              <a:t>21</a:t>
            </a:fld>
            <a:endParaRPr lang="es-CO"/>
          </a:p>
        </p:txBody>
      </p:sp>
    </p:spTree>
    <p:extLst>
      <p:ext uri="{BB962C8B-B14F-4D97-AF65-F5344CB8AC3E}">
        <p14:creationId xmlns:p14="http://schemas.microsoft.com/office/powerpoint/2010/main" val="1036053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E0E7-EF39-D1FE-1D29-6A5619DE879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89F6076-3AAA-0E16-8AC6-DBAB4DD740C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F57C7C-F648-9D61-BB02-EB559EA9D60F}"/>
              </a:ext>
            </a:extLst>
          </p:cNvPr>
          <p:cNvSpPr>
            <a:spLocks noGrp="1"/>
          </p:cNvSpPr>
          <p:nvPr>
            <p:ph type="body" idx="1"/>
          </p:nvPr>
        </p:nvSpPr>
        <p:spPr/>
        <p:txBody>
          <a:bodyPr/>
          <a:lstStyle/>
          <a:p>
            <a:r>
              <a:rPr lang="es-MX" dirty="0"/>
              <a:t>"La estructura más simple de un condicional en Python usa la palabra clave </a:t>
            </a:r>
            <a:r>
              <a:rPr lang="es-MX" dirty="0" err="1"/>
              <a:t>if</a:t>
            </a:r>
            <a:r>
              <a:rPr lang="es-MX" dirty="0"/>
              <a:t> seguida de una condición y dos puntos :.“</a:t>
            </a:r>
            <a:r>
              <a:rPr lang="es-MX" b="1" dirty="0"/>
              <a:t>Explicación</a:t>
            </a:r>
            <a:r>
              <a:rPr lang="es-MX" dirty="0"/>
              <a:t>:</a:t>
            </a:r>
          </a:p>
          <a:p>
            <a:pPr>
              <a:buFont typeface="Arial" panose="020B0604020202020204" pitchFamily="34" charset="0"/>
              <a:buChar char="•"/>
            </a:pPr>
            <a:r>
              <a:rPr lang="es-MX" dirty="0" err="1"/>
              <a:t>if</a:t>
            </a:r>
            <a:r>
              <a:rPr lang="es-MX" dirty="0"/>
              <a:t> indica que estamos evaluando una condición.</a:t>
            </a:r>
          </a:p>
          <a:p>
            <a:pPr>
              <a:buFont typeface="Arial" panose="020B0604020202020204" pitchFamily="34" charset="0"/>
              <a:buChar char="•"/>
            </a:pPr>
            <a:r>
              <a:rPr lang="es-MX" dirty="0"/>
              <a:t>edad &gt;= 18 es la condición que se evalúa.</a:t>
            </a:r>
          </a:p>
          <a:p>
            <a:pPr>
              <a:buFont typeface="Arial" panose="020B0604020202020204" pitchFamily="34" charset="0"/>
              <a:buChar char="•"/>
            </a:pPr>
            <a:r>
              <a:rPr lang="es-MX" dirty="0"/>
              <a:t>Si la condición es True, se ejecuta el código dentro del </a:t>
            </a:r>
            <a:r>
              <a:rPr lang="es-MX" dirty="0" err="1"/>
              <a:t>if</a:t>
            </a:r>
            <a:r>
              <a:rPr lang="es-MX" dirty="0"/>
              <a:t> (con </a:t>
            </a:r>
            <a:r>
              <a:rPr lang="es-MX" b="1" dirty="0"/>
              <a:t>sangría</a:t>
            </a:r>
            <a:r>
              <a:rPr lang="es-MX" dirty="0"/>
              <a:t> obligatoria).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a:extLst>
              <a:ext uri="{FF2B5EF4-FFF2-40B4-BE49-F238E27FC236}">
                <a16:creationId xmlns:a16="http://schemas.microsoft.com/office/drawing/2014/main" id="{67A6A4FF-082E-0758-986A-5614AD9DE94D}"/>
              </a:ext>
            </a:extLst>
          </p:cNvPr>
          <p:cNvSpPr>
            <a:spLocks noGrp="1"/>
          </p:cNvSpPr>
          <p:nvPr>
            <p:ph type="sldNum" sz="quarter" idx="5"/>
          </p:nvPr>
        </p:nvSpPr>
        <p:spPr/>
        <p:txBody>
          <a:bodyPr/>
          <a:lstStyle/>
          <a:p>
            <a:fld id="{1773FDA0-BF60-4DAF-8446-3C60D671D4AE}" type="slidenum">
              <a:rPr lang="es-CO" smtClean="0"/>
              <a:t>22</a:t>
            </a:fld>
            <a:endParaRPr lang="es-CO"/>
          </a:p>
        </p:txBody>
      </p:sp>
    </p:spTree>
    <p:extLst>
      <p:ext uri="{BB962C8B-B14F-4D97-AF65-F5344CB8AC3E}">
        <p14:creationId xmlns:p14="http://schemas.microsoft.com/office/powerpoint/2010/main" val="2081747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E70C-5C4C-1018-7BF8-863B0B43449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94F9983-B507-E871-321C-4DD157DE0A2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41E70F9-C801-86E3-50B3-19178CEC86B6}"/>
              </a:ext>
            </a:extLst>
          </p:cNvPr>
          <p:cNvSpPr>
            <a:spLocks noGrp="1"/>
          </p:cNvSpPr>
          <p:nvPr>
            <p:ph type="body" idx="1"/>
          </p:nvPr>
        </p:nvSpPr>
        <p:spPr/>
        <p:txBody>
          <a:bodyPr/>
          <a:lstStyle/>
          <a:p>
            <a:r>
              <a:rPr lang="es-MX" dirty="0"/>
              <a:t>"La estructura más simple de un condicional en Python usa la palabra clave </a:t>
            </a:r>
            <a:r>
              <a:rPr lang="es-MX" dirty="0" err="1"/>
              <a:t>if</a:t>
            </a:r>
            <a:r>
              <a:rPr lang="es-MX" dirty="0"/>
              <a:t> seguida de una condición y dos puntos :.“</a:t>
            </a:r>
            <a:r>
              <a:rPr lang="es-MX" b="1" dirty="0"/>
              <a:t>Explicación</a:t>
            </a:r>
            <a:r>
              <a:rPr lang="es-MX" dirty="0"/>
              <a:t>:</a:t>
            </a:r>
          </a:p>
          <a:p>
            <a:pPr>
              <a:buFont typeface="Arial" panose="020B0604020202020204" pitchFamily="34" charset="0"/>
              <a:buChar char="•"/>
            </a:pPr>
            <a:r>
              <a:rPr lang="es-MX" dirty="0" err="1"/>
              <a:t>if</a:t>
            </a:r>
            <a:r>
              <a:rPr lang="es-MX" dirty="0"/>
              <a:t> indica que estamos evaluando una condición.</a:t>
            </a:r>
          </a:p>
          <a:p>
            <a:pPr>
              <a:buFont typeface="Arial" panose="020B0604020202020204" pitchFamily="34" charset="0"/>
              <a:buChar char="•"/>
            </a:pPr>
            <a:r>
              <a:rPr lang="es-MX" dirty="0"/>
              <a:t>edad &gt;= 18 es la condición que se evalúa.</a:t>
            </a:r>
          </a:p>
          <a:p>
            <a:pPr>
              <a:buFont typeface="Arial" panose="020B0604020202020204" pitchFamily="34" charset="0"/>
              <a:buChar char="•"/>
            </a:pPr>
            <a:r>
              <a:rPr lang="es-MX" dirty="0"/>
              <a:t>Si la condición es True, se ejecuta el código dentro del </a:t>
            </a:r>
            <a:r>
              <a:rPr lang="es-MX" dirty="0" err="1"/>
              <a:t>if</a:t>
            </a:r>
            <a:r>
              <a:rPr lang="es-MX" dirty="0"/>
              <a:t> (con </a:t>
            </a:r>
            <a:r>
              <a:rPr lang="es-MX" b="1" dirty="0"/>
              <a:t>sangría</a:t>
            </a:r>
            <a:r>
              <a:rPr lang="es-MX" dirty="0"/>
              <a:t> obligatoria).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a:extLst>
              <a:ext uri="{FF2B5EF4-FFF2-40B4-BE49-F238E27FC236}">
                <a16:creationId xmlns:a16="http://schemas.microsoft.com/office/drawing/2014/main" id="{23500D90-63B9-9575-49BC-AA9DEC7D80CB}"/>
              </a:ext>
            </a:extLst>
          </p:cNvPr>
          <p:cNvSpPr>
            <a:spLocks noGrp="1"/>
          </p:cNvSpPr>
          <p:nvPr>
            <p:ph type="sldNum" sz="quarter" idx="5"/>
          </p:nvPr>
        </p:nvSpPr>
        <p:spPr/>
        <p:txBody>
          <a:bodyPr/>
          <a:lstStyle/>
          <a:p>
            <a:fld id="{1773FDA0-BF60-4DAF-8446-3C60D671D4AE}" type="slidenum">
              <a:rPr lang="es-CO" smtClean="0"/>
              <a:t>23</a:t>
            </a:fld>
            <a:endParaRPr lang="es-CO"/>
          </a:p>
        </p:txBody>
      </p:sp>
    </p:spTree>
    <p:extLst>
      <p:ext uri="{BB962C8B-B14F-4D97-AF65-F5344CB8AC3E}">
        <p14:creationId xmlns:p14="http://schemas.microsoft.com/office/powerpoint/2010/main" val="1129636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09AD3-D77A-5AD4-EBC9-E2B76582B27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9E45A71-9277-D34C-E60A-948867BC60C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5940FC9-3212-8AFB-CBEC-BE30AD9B01C0}"/>
              </a:ext>
            </a:extLst>
          </p:cNvPr>
          <p:cNvSpPr>
            <a:spLocks noGrp="1"/>
          </p:cNvSpPr>
          <p:nvPr>
            <p:ph type="body" idx="1"/>
          </p:nvPr>
        </p:nvSpPr>
        <p:spPr/>
        <p:txBody>
          <a:bodyPr/>
          <a:lstStyle/>
          <a:p>
            <a:r>
              <a:rPr lang="es-MX" dirty="0"/>
              <a:t> Primera aproximación ¿Cómo se describen datos?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Marcador de número de diapositiva 3">
            <a:extLst>
              <a:ext uri="{FF2B5EF4-FFF2-40B4-BE49-F238E27FC236}">
                <a16:creationId xmlns:a16="http://schemas.microsoft.com/office/drawing/2014/main" id="{13D12023-783F-C5A5-2E93-30C527675063}"/>
              </a:ext>
            </a:extLst>
          </p:cNvPr>
          <p:cNvSpPr>
            <a:spLocks noGrp="1"/>
          </p:cNvSpPr>
          <p:nvPr>
            <p:ph type="sldNum" sz="quarter" idx="5"/>
          </p:nvPr>
        </p:nvSpPr>
        <p:spPr/>
        <p:txBody>
          <a:bodyPr/>
          <a:lstStyle/>
          <a:p>
            <a:fld id="{1773FDA0-BF60-4DAF-8446-3C60D671D4AE}" type="slidenum">
              <a:rPr lang="es-CO" smtClean="0"/>
              <a:t>24</a:t>
            </a:fld>
            <a:endParaRPr lang="es-CO"/>
          </a:p>
        </p:txBody>
      </p:sp>
    </p:spTree>
    <p:extLst>
      <p:ext uri="{BB962C8B-B14F-4D97-AF65-F5344CB8AC3E}">
        <p14:creationId xmlns:p14="http://schemas.microsoft.com/office/powerpoint/2010/main" val="3174387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00958-23D2-192B-B077-4EBEA5902A4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D741764-DD49-8E04-50D8-668F92118CC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C7C9611-7DD7-1BD4-57C3-CD86B93A1203}"/>
              </a:ext>
            </a:extLst>
          </p:cNvPr>
          <p:cNvSpPr>
            <a:spLocks noGrp="1"/>
          </p:cNvSpPr>
          <p:nvPr>
            <p:ph type="body" idx="1"/>
          </p:nvPr>
        </p:nvSpPr>
        <p:spPr/>
        <p:txBody>
          <a:bodyPr/>
          <a:lstStyle/>
          <a:p>
            <a:r>
              <a:rPr lang="es-ES" dirty="0"/>
              <a:t>El </a:t>
            </a:r>
            <a:r>
              <a:rPr lang="es-ES" b="1" dirty="0"/>
              <a:t>análisis de datos</a:t>
            </a:r>
            <a:r>
              <a:rPr lang="es-ES" dirty="0"/>
              <a:t>  es convertir datos en información útil, eso depende enteramente de nuestro objetivo.</a:t>
            </a:r>
          </a:p>
          <a:p>
            <a:endParaRPr lang="es-CO" dirty="0"/>
          </a:p>
        </p:txBody>
      </p:sp>
      <p:sp>
        <p:nvSpPr>
          <p:cNvPr id="4" name="Marcador de número de diapositiva 3">
            <a:extLst>
              <a:ext uri="{FF2B5EF4-FFF2-40B4-BE49-F238E27FC236}">
                <a16:creationId xmlns:a16="http://schemas.microsoft.com/office/drawing/2014/main" id="{5672F1F7-5542-5FF8-E2B6-DE96343B07C4}"/>
              </a:ext>
            </a:extLst>
          </p:cNvPr>
          <p:cNvSpPr>
            <a:spLocks noGrp="1"/>
          </p:cNvSpPr>
          <p:nvPr>
            <p:ph type="sldNum" sz="quarter" idx="5"/>
          </p:nvPr>
        </p:nvSpPr>
        <p:spPr/>
        <p:txBody>
          <a:bodyPr/>
          <a:lstStyle/>
          <a:p>
            <a:fld id="{1773FDA0-BF60-4DAF-8446-3C60D671D4AE}" type="slidenum">
              <a:rPr lang="es-CO" smtClean="0"/>
              <a:t>25</a:t>
            </a:fld>
            <a:endParaRPr lang="es-CO"/>
          </a:p>
        </p:txBody>
      </p:sp>
    </p:spTree>
    <p:extLst>
      <p:ext uri="{BB962C8B-B14F-4D97-AF65-F5344CB8AC3E}">
        <p14:creationId xmlns:p14="http://schemas.microsoft.com/office/powerpoint/2010/main" val="120440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Recopilación</a:t>
            </a:r>
            <a:r>
              <a:rPr lang="es-ES" dirty="0"/>
              <a:t>: Obtención de datos desde diversas fuentes (sensores, bases de datos, </a:t>
            </a:r>
            <a:r>
              <a:rPr lang="es-ES" dirty="0" err="1"/>
              <a:t>APIs</a:t>
            </a:r>
            <a:r>
              <a:rPr lang="es-ES" dirty="0"/>
              <a:t>, archivos, etc.).</a:t>
            </a:r>
            <a:r>
              <a:rPr lang="es-ES" b="1" dirty="0"/>
              <a:t>Limpieza y preprocesamiento</a:t>
            </a:r>
            <a:r>
              <a:rPr lang="es-ES" dirty="0"/>
              <a:t>: Eliminación de valores nulos, duplicados y errores; transformación de formatos y </a:t>
            </a:r>
            <a:r>
              <a:rPr lang="es-ES" dirty="0" err="1"/>
              <a:t>normalización.</a:t>
            </a:r>
            <a:r>
              <a:rPr lang="es-ES" b="1" dirty="0" err="1"/>
              <a:t>Análisis</a:t>
            </a:r>
            <a:r>
              <a:rPr lang="es-ES" b="1" dirty="0"/>
              <a:t> exploratorio</a:t>
            </a:r>
            <a:r>
              <a:rPr lang="es-ES" dirty="0"/>
              <a:t>: Visualización y estadística descriptiva para entender patrones, tendencias y </a:t>
            </a:r>
            <a:r>
              <a:rPr lang="es-ES" dirty="0" err="1"/>
              <a:t>anomalías.</a:t>
            </a:r>
            <a:r>
              <a:rPr lang="es-ES" b="1" dirty="0" err="1"/>
              <a:t>Modelado</a:t>
            </a:r>
            <a:r>
              <a:rPr lang="es-ES" b="1" dirty="0"/>
              <a:t> y análisis</a:t>
            </a:r>
            <a:r>
              <a:rPr lang="es-ES" dirty="0"/>
              <a:t>: Aplicación de algoritmos de machine </a:t>
            </a:r>
            <a:r>
              <a:rPr lang="es-ES" dirty="0" err="1"/>
              <a:t>learning</a:t>
            </a:r>
            <a:r>
              <a:rPr lang="es-ES" dirty="0"/>
              <a:t> o estadísticas para obtener </a:t>
            </a:r>
            <a:r>
              <a:rPr lang="es-ES" dirty="0" err="1"/>
              <a:t>insights</a:t>
            </a:r>
            <a:r>
              <a:rPr lang="es-ES" dirty="0"/>
              <a:t> o hacer </a:t>
            </a:r>
            <a:r>
              <a:rPr lang="es-ES" dirty="0" err="1"/>
              <a:t>predicciones.</a:t>
            </a:r>
            <a:r>
              <a:rPr lang="es-ES" b="1" dirty="0" err="1"/>
              <a:t>Interpretación</a:t>
            </a:r>
            <a:r>
              <a:rPr lang="es-ES" b="1" dirty="0"/>
              <a:t> y comunicación</a:t>
            </a:r>
            <a:r>
              <a:rPr lang="es-ES" dirty="0"/>
              <a:t>: Presentación de resultados mediante visualizaciones, </a:t>
            </a:r>
            <a:r>
              <a:rPr lang="es-ES" dirty="0" err="1"/>
              <a:t>dashboards</a:t>
            </a:r>
            <a:r>
              <a:rPr lang="es-ES" dirty="0"/>
              <a:t> o informes para la toma de decisiones.</a:t>
            </a:r>
          </a:p>
          <a:p>
            <a:endParaRPr lang="es-CO" dirty="0"/>
          </a:p>
        </p:txBody>
      </p:sp>
      <p:sp>
        <p:nvSpPr>
          <p:cNvPr id="4" name="Marcador de número de diapositiva 3"/>
          <p:cNvSpPr>
            <a:spLocks noGrp="1"/>
          </p:cNvSpPr>
          <p:nvPr>
            <p:ph type="sldNum" sz="quarter" idx="5"/>
          </p:nvPr>
        </p:nvSpPr>
        <p:spPr/>
        <p:txBody>
          <a:bodyPr/>
          <a:lstStyle/>
          <a:p>
            <a:fld id="{1773FDA0-BF60-4DAF-8446-3C60D671D4AE}" type="slidenum">
              <a:rPr lang="es-CO" smtClean="0"/>
              <a:t>4</a:t>
            </a:fld>
            <a:endParaRPr lang="es-CO"/>
          </a:p>
        </p:txBody>
      </p:sp>
    </p:spTree>
    <p:extLst>
      <p:ext uri="{BB962C8B-B14F-4D97-AF65-F5344CB8AC3E}">
        <p14:creationId xmlns:p14="http://schemas.microsoft.com/office/powerpoint/2010/main" val="298958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El ciclo de los  datos inicia cuando los datos son generados o capturados.  Como analistas de datos debemos saber que preguntar o qué incluir en el proceso de captura. Variables  pertinentes, en general nos podemos permitir tomar datos que no vamos a  usar siempre que eso no implique tiempo o  dinero, pero no podemos omitir capturar variables clave.  Para hacer análisis de datos necesitamos datos. Los dueños de los datos son las compañías grandes y   los gobiernos. Algunos de estos conjuntos de datos son públicos. Tenemos que evaluar qué tan confiables son dependiendo de la fuente, pueden estar incompletos, pueden no tener una distribución normal, pero para empezar a aprender y a ejercitar nuestros conocimientos en análisis de datos en más que suficiente. </a:t>
            </a:r>
          </a:p>
          <a:p>
            <a:endParaRPr lang="es-CO" dirty="0"/>
          </a:p>
          <a:p>
            <a:r>
              <a:rPr lang="es-ES" b="1" dirty="0"/>
              <a:t>Captura Manual</a:t>
            </a:r>
            <a:r>
              <a:rPr lang="es-ES" dirty="0"/>
              <a:t>: Es cuando las personas escriben los datos directamente en una computadora o en un formulario, como cuando llenan su nombre y edad en un registro de la escuela.</a:t>
            </a:r>
          </a:p>
          <a:p>
            <a:r>
              <a:rPr lang="es-ES" b="1" dirty="0"/>
              <a:t>Sensores</a:t>
            </a:r>
            <a:r>
              <a:rPr lang="es-ES" dirty="0"/>
              <a:t>: Son como pequeños robots que detectan cosas y envían la información. Por ejemplo, un termómetro mide la temperatura y la guarda en un sistema. También hay sensores de movimiento o relojes que cuentan los pasos.</a:t>
            </a:r>
          </a:p>
          <a:p>
            <a:r>
              <a:rPr lang="es-ES" b="1" dirty="0"/>
              <a:t>Web </a:t>
            </a:r>
            <a:r>
              <a:rPr lang="es-ES" b="1" dirty="0" err="1"/>
              <a:t>Scraping</a:t>
            </a:r>
            <a:r>
              <a:rPr lang="es-ES" dirty="0"/>
              <a:t>: Es como cuando un robot va a muchas páginas web y copia información automáticamente, como si hiciera una gran búsqueda en internet por nosotros.</a:t>
            </a:r>
          </a:p>
          <a:p>
            <a:r>
              <a:rPr lang="es-ES" b="1" dirty="0"/>
              <a:t>Integración de Sistemas</a:t>
            </a:r>
            <a:r>
              <a:rPr lang="es-ES" dirty="0"/>
              <a:t>: Es cuando diferentes programas o computadoras se hablan entre sí para compartir información, como cuando un videojuego en línea guarda tu progreso en la nube y luego lo recuperas en otro dispositivo.</a:t>
            </a:r>
          </a:p>
          <a:p>
            <a:r>
              <a:rPr lang="es-ES" b="1" dirty="0"/>
              <a:t>Captura Automatizada de Registros</a:t>
            </a:r>
            <a:r>
              <a:rPr lang="es-ES" dirty="0"/>
              <a:t>: Es cuando una computadora guarda información sin que alguien tenga que escribirla, como cuando YouTube sabe cuántas personas han visto un video o un teléfono cuenta cuántos mensajes se envían en un día.</a:t>
            </a:r>
          </a:p>
          <a:p>
            <a:endParaRPr lang="es-CO" dirty="0"/>
          </a:p>
        </p:txBody>
      </p:sp>
      <p:sp>
        <p:nvSpPr>
          <p:cNvPr id="4" name="Marcador de número de diapositiva 3"/>
          <p:cNvSpPr>
            <a:spLocks noGrp="1"/>
          </p:cNvSpPr>
          <p:nvPr>
            <p:ph type="sldNum" sz="quarter" idx="5"/>
          </p:nvPr>
        </p:nvSpPr>
        <p:spPr/>
        <p:txBody>
          <a:bodyPr/>
          <a:lstStyle/>
          <a:p>
            <a:fld id="{1773FDA0-BF60-4DAF-8446-3C60D671D4AE}" type="slidenum">
              <a:rPr lang="es-CO" smtClean="0"/>
              <a:t>5</a:t>
            </a:fld>
            <a:endParaRPr lang="es-CO"/>
          </a:p>
        </p:txBody>
      </p:sp>
    </p:spTree>
    <p:extLst>
      <p:ext uri="{BB962C8B-B14F-4D97-AF65-F5344CB8AC3E}">
        <p14:creationId xmlns:p14="http://schemas.microsoft.com/office/powerpoint/2010/main" val="63362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45E5-E686-EEA8-354C-50CCCA56A2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33D51C-1243-4784-ADC4-58E9ABBDCD4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44DC649-D6F4-4314-660E-FC63648D1351}"/>
              </a:ext>
            </a:extLst>
          </p:cNvPr>
          <p:cNvSpPr>
            <a:spLocks noGrp="1"/>
          </p:cNvSpPr>
          <p:nvPr>
            <p:ph type="body" idx="1"/>
          </p:nvPr>
        </p:nvSpPr>
        <p:spPr/>
        <p:txBody>
          <a:bodyPr/>
          <a:lstStyle/>
          <a:p>
            <a:r>
              <a:rPr lang="es-ES" b="1" dirty="0"/>
              <a:t>Base de datos</a:t>
            </a:r>
            <a:r>
              <a:rPr lang="es-ES" dirty="0"/>
              <a:t>: Es un conjunto estructurado de datos almacenados de manera organizada para su fácil acceso y gestión. Ejemplo: una base de datos de clientes con nombres, direcciones y teléfonos.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Gestor de bases de datos (DBMS - </a:t>
            </a:r>
            <a:r>
              <a:rPr lang="es-ES" b="1" dirty="0" err="1"/>
              <a:t>Database</a:t>
            </a:r>
            <a:r>
              <a:rPr lang="es-ES" b="1" dirty="0"/>
              <a:t> Management </a:t>
            </a:r>
            <a:r>
              <a:rPr lang="es-ES" b="1" dirty="0" err="1"/>
              <a:t>System</a:t>
            </a:r>
            <a:r>
              <a:rPr lang="es-ES" b="1" dirty="0"/>
              <a:t>)</a:t>
            </a:r>
            <a:r>
              <a:rPr lang="es-ES" dirty="0"/>
              <a:t>: Es el software que permite crear, gestionar y manipular bases de datos. Ejemplo: MySQL, PostgreSQL, SQL Server.</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Servidor de bases de datos:</a:t>
            </a:r>
            <a:r>
              <a:rPr lang="es-ES" dirty="0"/>
              <a:t> Es un </a:t>
            </a:r>
            <a:r>
              <a:rPr lang="es-ES" b="1" dirty="0"/>
              <a:t>sistema (hardware o software)</a:t>
            </a:r>
            <a:r>
              <a:rPr lang="es-ES" dirty="0"/>
              <a:t> que aloja el DBMS y permite el acceso remoto a los datos. Puede ser una computadora física o un servicio en la nube.</a:t>
            </a:r>
          </a:p>
          <a:p>
            <a:endParaRPr lang="es-ES" b="1" dirty="0"/>
          </a:p>
          <a:p>
            <a:endParaRPr lang="es-ES" b="1" dirty="0"/>
          </a:p>
          <a:p>
            <a:r>
              <a:rPr lang="es-ES" b="1" dirty="0"/>
              <a:t>NoSQL</a:t>
            </a:r>
            <a:r>
              <a:rPr lang="es-ES" dirty="0"/>
              <a:t>: Tipo de base de datos que no sigue el modelo relacional y usa estructuras como documentos o grafos. Ejemplo: MongoDB.</a:t>
            </a:r>
          </a:p>
          <a:p>
            <a:endParaRPr lang="es-ES" dirty="0"/>
          </a:p>
          <a:p>
            <a:r>
              <a:rPr lang="es-ES" b="1" dirty="0"/>
              <a:t>SQL (</a:t>
            </a:r>
            <a:r>
              <a:rPr lang="es-ES" b="1" dirty="0" err="1"/>
              <a:t>Structured</a:t>
            </a:r>
            <a:r>
              <a:rPr lang="es-ES" b="1" dirty="0"/>
              <a:t> </a:t>
            </a:r>
            <a:r>
              <a:rPr lang="es-ES" b="1" dirty="0" err="1"/>
              <a:t>Query</a:t>
            </a:r>
            <a:r>
              <a:rPr lang="es-ES" b="1" dirty="0"/>
              <a:t> Language)</a:t>
            </a:r>
            <a:r>
              <a:rPr lang="es-ES" dirty="0"/>
              <a:t>: Es un lenguaje de consulta que se usa para interactuar con bases de datos relacionales. No es un software, sino un lenguaje para gestionar datos en un DBMS.</a:t>
            </a:r>
          </a:p>
        </p:txBody>
      </p:sp>
      <p:sp>
        <p:nvSpPr>
          <p:cNvPr id="4" name="Marcador de número de diapositiva 3">
            <a:extLst>
              <a:ext uri="{FF2B5EF4-FFF2-40B4-BE49-F238E27FC236}">
                <a16:creationId xmlns:a16="http://schemas.microsoft.com/office/drawing/2014/main" id="{37E9AEDA-0961-58CF-9C5B-6B7D31C227EF}"/>
              </a:ext>
            </a:extLst>
          </p:cNvPr>
          <p:cNvSpPr>
            <a:spLocks noGrp="1"/>
          </p:cNvSpPr>
          <p:nvPr>
            <p:ph type="sldNum" sz="quarter" idx="5"/>
          </p:nvPr>
        </p:nvSpPr>
        <p:spPr/>
        <p:txBody>
          <a:bodyPr/>
          <a:lstStyle/>
          <a:p>
            <a:fld id="{1773FDA0-BF60-4DAF-8446-3C60D671D4AE}" type="slidenum">
              <a:rPr lang="es-CO" smtClean="0"/>
              <a:t>6</a:t>
            </a:fld>
            <a:endParaRPr lang="es-CO"/>
          </a:p>
        </p:txBody>
      </p:sp>
    </p:spTree>
    <p:extLst>
      <p:ext uri="{BB962C8B-B14F-4D97-AF65-F5344CB8AC3E}">
        <p14:creationId xmlns:p14="http://schemas.microsoft.com/office/powerpoint/2010/main" val="2478404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0E4C0-71AF-4A5D-0A8C-7DD7E12EED3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0D4550E-D42C-A86E-DD30-86609A8B632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E377273-CC22-2D29-9693-6C82D86C60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Python y SQL se complementan en el análisis de datos, combinando la capacidad de manipulación y consulta de bases de datos con las herramientas avanzadas de procesamiento y visualización de datos en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b="1" dirty="0"/>
              <a:t>SQL (</a:t>
            </a:r>
            <a:r>
              <a:rPr lang="es-ES" b="1" dirty="0" err="1"/>
              <a:t>Structured</a:t>
            </a:r>
            <a:r>
              <a:rPr lang="es-ES" b="1" dirty="0"/>
              <a:t> </a:t>
            </a:r>
            <a:r>
              <a:rPr lang="es-ES" b="1" dirty="0" err="1"/>
              <a:t>Query</a:t>
            </a:r>
            <a:r>
              <a:rPr lang="es-ES" b="1" dirty="0"/>
              <a:t> Language)</a:t>
            </a:r>
            <a:endParaRPr lang="es-ES" dirty="0"/>
          </a:p>
          <a:p>
            <a:pPr>
              <a:buFont typeface="Arial" panose="020B0604020202020204" pitchFamily="34" charset="0"/>
              <a:buChar char="•"/>
            </a:pPr>
            <a:r>
              <a:rPr lang="es-ES" dirty="0"/>
              <a:t>Es un </a:t>
            </a:r>
            <a:r>
              <a:rPr lang="es-ES" b="1" dirty="0"/>
              <a:t>lenguaje de consulta</a:t>
            </a:r>
            <a:r>
              <a:rPr lang="es-ES" dirty="0"/>
              <a:t> diseñado específicamente para manejar bases de datos relacionales.</a:t>
            </a:r>
          </a:p>
          <a:p>
            <a:pPr>
              <a:buFont typeface="Arial" panose="020B0604020202020204" pitchFamily="34" charset="0"/>
              <a:buChar char="•"/>
            </a:pPr>
            <a:r>
              <a:rPr lang="es-ES" dirty="0"/>
              <a:t>Se usa para </a:t>
            </a:r>
            <a:r>
              <a:rPr lang="es-ES" b="1" dirty="0"/>
              <a:t>crear, modificar, consultar y administrar datos</a:t>
            </a:r>
            <a:r>
              <a:rPr lang="es-ES" dirty="0"/>
              <a:t> en bases de datos.</a:t>
            </a:r>
          </a:p>
          <a:p>
            <a:pPr>
              <a:buFont typeface="Arial" panose="020B0604020202020204" pitchFamily="34" charset="0"/>
              <a:buChar char="•"/>
            </a:pPr>
            <a:r>
              <a:rPr lang="es-ES" dirty="0"/>
              <a:t>No es un lenguaje de programación general, sino un lenguaje especializado en bases de datos.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Python, con librerías como pandas, </a:t>
            </a:r>
            <a:r>
              <a:rPr lang="es-ES" dirty="0" err="1"/>
              <a:t>sqlalchemy</a:t>
            </a:r>
            <a:r>
              <a:rPr lang="es-ES" dirty="0"/>
              <a:t> y sqlite3, puede ejecutar consultas SQL y traer los resultados a un </a:t>
            </a:r>
            <a:r>
              <a:rPr lang="es-ES" dirty="0" err="1"/>
              <a:t>DataFrame</a:t>
            </a:r>
            <a:r>
              <a:rPr lang="es-ES" dirty="0"/>
              <a:t> para análisis más avanzado.</a:t>
            </a:r>
          </a:p>
          <a:p>
            <a:endParaRPr lang="es-CO" dirty="0"/>
          </a:p>
        </p:txBody>
      </p:sp>
      <p:sp>
        <p:nvSpPr>
          <p:cNvPr id="4" name="Marcador de número de diapositiva 3">
            <a:extLst>
              <a:ext uri="{FF2B5EF4-FFF2-40B4-BE49-F238E27FC236}">
                <a16:creationId xmlns:a16="http://schemas.microsoft.com/office/drawing/2014/main" id="{2AC805CD-AB5A-8FE1-697C-B4827AB3C1B9}"/>
              </a:ext>
            </a:extLst>
          </p:cNvPr>
          <p:cNvSpPr>
            <a:spLocks noGrp="1"/>
          </p:cNvSpPr>
          <p:nvPr>
            <p:ph type="sldNum" sz="quarter" idx="5"/>
          </p:nvPr>
        </p:nvSpPr>
        <p:spPr/>
        <p:txBody>
          <a:bodyPr/>
          <a:lstStyle/>
          <a:p>
            <a:fld id="{1773FDA0-BF60-4DAF-8446-3C60D671D4AE}" type="slidenum">
              <a:rPr lang="es-CO" smtClean="0"/>
              <a:t>7</a:t>
            </a:fld>
            <a:endParaRPr lang="es-CO"/>
          </a:p>
        </p:txBody>
      </p:sp>
    </p:spTree>
    <p:extLst>
      <p:ext uri="{BB962C8B-B14F-4D97-AF65-F5344CB8AC3E}">
        <p14:creationId xmlns:p14="http://schemas.microsoft.com/office/powerpoint/2010/main" val="250628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E887A-9F11-51CB-BCE5-FDB57F453F6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0ABE648-D5E6-5699-B7E0-CDC0D73CDE0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86C939-2901-0952-9622-FCA8A7C30C00}"/>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62B8E29D-31C3-1FA4-077D-BA1A95EAECE3}"/>
              </a:ext>
            </a:extLst>
          </p:cNvPr>
          <p:cNvSpPr>
            <a:spLocks noGrp="1"/>
          </p:cNvSpPr>
          <p:nvPr>
            <p:ph type="sldNum" sz="quarter" idx="5"/>
          </p:nvPr>
        </p:nvSpPr>
        <p:spPr/>
        <p:txBody>
          <a:bodyPr/>
          <a:lstStyle/>
          <a:p>
            <a:fld id="{1773FDA0-BF60-4DAF-8446-3C60D671D4AE}" type="slidenum">
              <a:rPr lang="es-CO" smtClean="0"/>
              <a:t>8</a:t>
            </a:fld>
            <a:endParaRPr lang="es-CO"/>
          </a:p>
        </p:txBody>
      </p:sp>
    </p:spTree>
    <p:extLst>
      <p:ext uri="{BB962C8B-B14F-4D97-AF65-F5344CB8AC3E}">
        <p14:creationId xmlns:p14="http://schemas.microsoft.com/office/powerpoint/2010/main" val="1886605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F6B9A-086D-E087-8DBC-738EEB8FCC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47BA981-EC0F-681F-B2B7-3A04298F0A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B5BD29-F7FD-4A55-E30E-8883AF004923}"/>
              </a:ext>
            </a:extLst>
          </p:cNvPr>
          <p:cNvSpPr>
            <a:spLocks noGrp="1"/>
          </p:cNvSpPr>
          <p:nvPr>
            <p:ph type="body" idx="1"/>
          </p:nvPr>
        </p:nvSpPr>
        <p:spPr/>
        <p:txBody>
          <a:bodyPr/>
          <a:lstStyle/>
          <a:p>
            <a:r>
              <a:rPr lang="es-ES" b="1" dirty="0"/>
              <a:t>Lenguaje de programación: </a:t>
            </a:r>
            <a:r>
              <a:rPr lang="es-ES" dirty="0"/>
              <a:t>Es un conjunto de reglas y sintaxis que permite escribir programas informáticos. Define cómo se estructuran las instrucciones que una computadora puede entender y ejecutar. 🔹 </a:t>
            </a:r>
            <a:r>
              <a:rPr lang="es-ES" b="1" dirty="0"/>
              <a:t>Ejemplos: </a:t>
            </a:r>
            <a:r>
              <a:rPr lang="es-ES" dirty="0"/>
              <a:t>Python, SQL, Java, C++</a:t>
            </a:r>
          </a:p>
          <a:p>
            <a:r>
              <a:rPr lang="es-CO" b="1" dirty="0"/>
              <a:t>Editor de código: </a:t>
            </a:r>
            <a:r>
              <a:rPr lang="es-ES" dirty="0"/>
              <a:t>Es una aplicación ligera diseñada para escribir y modificar código fuente, pero sin herramientas avanzadas como depuración o gestión de proyectos. Sublime Text, Visual </a:t>
            </a:r>
            <a:r>
              <a:rPr lang="es-ES" dirty="0" err="1"/>
              <a:t>studio</a:t>
            </a:r>
            <a:r>
              <a:rPr lang="es-ES" dirty="0"/>
              <a:t> </a:t>
            </a:r>
            <a:r>
              <a:rPr lang="es-ES" dirty="0" err="1"/>
              <a:t>code</a:t>
            </a:r>
            <a:r>
              <a:rPr lang="es-ES" dirty="0"/>
              <a:t>.</a:t>
            </a:r>
          </a:p>
          <a:p>
            <a:r>
              <a:rPr lang="es-ES" b="1" dirty="0"/>
              <a:t>IDE (Entorno de Desarrollo Integrado) IDE (Entorno de Desarrollo Integrado):  </a:t>
            </a:r>
            <a:r>
              <a:rPr lang="es-ES" dirty="0"/>
              <a:t>Es una herramienta más completa que incluye un editor de código, depurador, compilador/intérprete y gestión de proyectos en un solo entorno. Facilita el desarrollo al integrar todo lo necesario en una única aplicación. </a:t>
            </a:r>
            <a:r>
              <a:rPr lang="es-ES" b="1" dirty="0" err="1"/>
              <a:t>PyCharm</a:t>
            </a:r>
            <a:r>
              <a:rPr lang="es-ES" b="1" dirty="0"/>
              <a:t> (para Python)</a:t>
            </a:r>
            <a:br>
              <a:rPr lang="es-ES" b="1" dirty="0"/>
            </a:br>
            <a:br>
              <a:rPr lang="es-ES" b="1" dirty="0"/>
            </a:br>
            <a:r>
              <a:rPr lang="es-ES" dirty="0"/>
              <a:t>🔹 </a:t>
            </a:r>
            <a:r>
              <a:rPr lang="es-ES" b="1" dirty="0"/>
              <a:t>Un IDE gestiona proyectos de forma integrada si incluye:</a:t>
            </a:r>
            <a:br>
              <a:rPr lang="es-ES" dirty="0"/>
            </a:br>
            <a:r>
              <a:rPr lang="es-ES" dirty="0"/>
              <a:t>✅ </a:t>
            </a:r>
            <a:r>
              <a:rPr lang="es-ES" b="1" dirty="0"/>
              <a:t>Estructura de carpetas automática</a:t>
            </a:r>
            <a:r>
              <a:rPr lang="es-ES" dirty="0"/>
              <a:t> → Organiza archivos del proyecto.</a:t>
            </a:r>
            <a:br>
              <a:rPr lang="es-ES" dirty="0"/>
            </a:br>
            <a:r>
              <a:rPr lang="es-ES" dirty="0"/>
              <a:t>✅ </a:t>
            </a:r>
            <a:r>
              <a:rPr lang="es-ES" b="1" dirty="0"/>
              <a:t>Configuración del entorno</a:t>
            </a:r>
            <a:r>
              <a:rPr lang="es-ES" dirty="0"/>
              <a:t> → Variables de entorno, rutas de ejecución.</a:t>
            </a:r>
            <a:br>
              <a:rPr lang="es-ES" dirty="0"/>
            </a:br>
            <a:r>
              <a:rPr lang="es-ES" dirty="0"/>
              <a:t>✅ </a:t>
            </a:r>
            <a:r>
              <a:rPr lang="es-ES" b="1" dirty="0"/>
              <a:t>Manejo de dependencias</a:t>
            </a:r>
            <a:r>
              <a:rPr lang="es-ES" dirty="0"/>
              <a:t> → Instalación y gestión de bibliotecas.</a:t>
            </a:r>
            <a:br>
              <a:rPr lang="es-ES" dirty="0"/>
            </a:br>
            <a:r>
              <a:rPr lang="es-ES" dirty="0"/>
              <a:t>✅ </a:t>
            </a:r>
            <a:r>
              <a:rPr lang="es-ES" b="1" dirty="0"/>
              <a:t>Compilación y ejecución avanzada</a:t>
            </a:r>
            <a:r>
              <a:rPr lang="es-ES" dirty="0"/>
              <a:t> → Configuración personalizada del flujo de trabajo.</a:t>
            </a:r>
          </a:p>
          <a:p>
            <a:r>
              <a:rPr lang="es-ES" b="1" dirty="0"/>
              <a:t>Ejemplo práctico:</a:t>
            </a:r>
          </a:p>
          <a:p>
            <a:r>
              <a:rPr lang="es-ES" dirty="0"/>
              <a:t>📌 </a:t>
            </a:r>
            <a:r>
              <a:rPr lang="es-ES" b="1" dirty="0" err="1"/>
              <a:t>PyCharm</a:t>
            </a:r>
            <a:r>
              <a:rPr lang="es-ES" dirty="0"/>
              <a:t> (IDE) → Cuando creas un nuevo proyecto en Python, automáticamente configura un entorno virtual y organiza los archivos.</a:t>
            </a:r>
            <a:br>
              <a:rPr lang="es-ES" dirty="0"/>
            </a:br>
            <a:r>
              <a:rPr lang="es-ES" dirty="0"/>
              <a:t>📌 </a:t>
            </a:r>
            <a:r>
              <a:rPr lang="es-ES" b="1" dirty="0"/>
              <a:t>VS </a:t>
            </a:r>
            <a:r>
              <a:rPr lang="es-ES" b="1" dirty="0" err="1"/>
              <a:t>Code</a:t>
            </a:r>
            <a:r>
              <a:rPr lang="es-ES" dirty="0"/>
              <a:t> (editor) → Solo abre archivos, pero con extensiones se acerca a un IDE.</a:t>
            </a:r>
          </a:p>
          <a:p>
            <a:endParaRPr lang="es-ES" b="1" dirty="0"/>
          </a:p>
          <a:p>
            <a:endParaRPr lang="es-ES" b="1" dirty="0"/>
          </a:p>
          <a:p>
            <a:endParaRPr lang="es-CO" dirty="0"/>
          </a:p>
        </p:txBody>
      </p:sp>
      <p:sp>
        <p:nvSpPr>
          <p:cNvPr id="4" name="Marcador de número de diapositiva 3">
            <a:extLst>
              <a:ext uri="{FF2B5EF4-FFF2-40B4-BE49-F238E27FC236}">
                <a16:creationId xmlns:a16="http://schemas.microsoft.com/office/drawing/2014/main" id="{49BA2224-11ED-8BCA-BBFA-D27CCD67E4FC}"/>
              </a:ext>
            </a:extLst>
          </p:cNvPr>
          <p:cNvSpPr>
            <a:spLocks noGrp="1"/>
          </p:cNvSpPr>
          <p:nvPr>
            <p:ph type="sldNum" sz="quarter" idx="5"/>
          </p:nvPr>
        </p:nvSpPr>
        <p:spPr/>
        <p:txBody>
          <a:bodyPr/>
          <a:lstStyle/>
          <a:p>
            <a:fld id="{1773FDA0-BF60-4DAF-8446-3C60D671D4AE}" type="slidenum">
              <a:rPr lang="es-CO" smtClean="0"/>
              <a:t>9</a:t>
            </a:fld>
            <a:endParaRPr lang="es-CO"/>
          </a:p>
        </p:txBody>
      </p:sp>
    </p:spTree>
    <p:extLst>
      <p:ext uri="{BB962C8B-B14F-4D97-AF65-F5344CB8AC3E}">
        <p14:creationId xmlns:p14="http://schemas.microsoft.com/office/powerpoint/2010/main" val="50529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89A54-BB86-C60E-0AAC-21BDB19D70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5A8E2C-0A56-5F80-A3F4-CBF1F21A541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9CB4FA8-F73E-E1B1-528F-960544E2FD75}"/>
              </a:ext>
            </a:extLst>
          </p:cNvPr>
          <p:cNvSpPr>
            <a:spLocks noGrp="1"/>
          </p:cNvSpPr>
          <p:nvPr>
            <p:ph type="body" idx="1"/>
          </p:nvPr>
        </p:nvSpPr>
        <p:spPr/>
        <p:txBody>
          <a:bodyPr/>
          <a:lstStyle/>
          <a:p>
            <a:r>
              <a:rPr lang="es-ES" dirty="0"/>
              <a:t>Google </a:t>
            </a:r>
            <a:r>
              <a:rPr lang="es-ES" dirty="0" err="1"/>
              <a:t>Colab</a:t>
            </a:r>
            <a:r>
              <a:rPr lang="es-ES" dirty="0"/>
              <a:t> es un entorno basado en la nube para ejecutar </a:t>
            </a:r>
            <a:r>
              <a:rPr lang="es-ES" b="1" dirty="0"/>
              <a:t>código Python</a:t>
            </a:r>
            <a:r>
              <a:rPr lang="es-ES" dirty="0"/>
              <a:t> sin necesidad de instalar nada en tu computadora. Está diseñado especialmente para </a:t>
            </a:r>
            <a:r>
              <a:rPr lang="es-ES" b="1" dirty="0"/>
              <a:t>análisis de datos, aprendizaje automático e inteligencia artificial</a:t>
            </a:r>
            <a:r>
              <a:rPr lang="es-ES" dirty="0"/>
              <a:t>.</a:t>
            </a:r>
          </a:p>
          <a:p>
            <a:r>
              <a:rPr lang="es-ES" dirty="0"/>
              <a:t>🔹 </a:t>
            </a:r>
            <a:r>
              <a:rPr lang="es-ES" b="1" dirty="0"/>
              <a:t>Características principales:</a:t>
            </a:r>
            <a:br>
              <a:rPr lang="es-ES" dirty="0"/>
            </a:br>
            <a:r>
              <a:rPr lang="es-ES" dirty="0"/>
              <a:t>✅ </a:t>
            </a:r>
            <a:r>
              <a:rPr lang="es-ES" b="1" dirty="0"/>
              <a:t>Basado en </a:t>
            </a:r>
            <a:r>
              <a:rPr lang="es-ES" b="1" dirty="0" err="1"/>
              <a:t>Jupyter</a:t>
            </a:r>
            <a:r>
              <a:rPr lang="es-ES" b="1" dirty="0"/>
              <a:t> Notebooks</a:t>
            </a:r>
            <a:r>
              <a:rPr lang="es-ES" dirty="0"/>
              <a:t> → Permite escribir código y documentación en celdas.</a:t>
            </a:r>
            <a:br>
              <a:rPr lang="es-ES" dirty="0"/>
            </a:br>
            <a:r>
              <a:rPr lang="es-ES" dirty="0"/>
              <a:t>✅ </a:t>
            </a:r>
            <a:r>
              <a:rPr lang="es-ES" b="1" dirty="0"/>
              <a:t>Ejecución en la nube</a:t>
            </a:r>
            <a:r>
              <a:rPr lang="es-ES" dirty="0"/>
              <a:t> → No necesita instalación, solo acceso a internet.</a:t>
            </a:r>
            <a:br>
              <a:rPr lang="es-ES" dirty="0"/>
            </a:br>
            <a:r>
              <a:rPr lang="es-ES" dirty="0"/>
              <a:t>✅ </a:t>
            </a:r>
            <a:r>
              <a:rPr lang="es-ES" b="1" dirty="0"/>
              <a:t>GPU/TPU gratuitas</a:t>
            </a:r>
            <a:r>
              <a:rPr lang="es-ES" dirty="0"/>
              <a:t> → Puede acelerar el procesamiento de modelos de IA.</a:t>
            </a:r>
            <a:br>
              <a:rPr lang="es-ES" dirty="0"/>
            </a:br>
            <a:r>
              <a:rPr lang="es-ES" dirty="0"/>
              <a:t>✅ </a:t>
            </a:r>
            <a:r>
              <a:rPr lang="es-ES" b="1" dirty="0"/>
              <a:t>Integración con Google Drive</a:t>
            </a:r>
            <a:r>
              <a:rPr lang="es-ES" dirty="0"/>
              <a:t> → Guarda y carga archivos fácilmente.</a:t>
            </a:r>
            <a:br>
              <a:rPr lang="es-ES" dirty="0"/>
            </a:br>
            <a:r>
              <a:rPr lang="es-ES" dirty="0"/>
              <a:t>✅ </a:t>
            </a:r>
            <a:r>
              <a:rPr lang="es-ES" b="1" dirty="0"/>
              <a:t>Soporte para bibliotecas como Pandas, </a:t>
            </a:r>
            <a:r>
              <a:rPr lang="es-ES" b="1" dirty="0" err="1"/>
              <a:t>NumPy</a:t>
            </a:r>
            <a:r>
              <a:rPr lang="es-ES" b="1" dirty="0"/>
              <a:t>, </a:t>
            </a:r>
            <a:r>
              <a:rPr lang="es-ES" b="1" dirty="0" err="1"/>
              <a:t>TensorFlow</a:t>
            </a:r>
            <a:r>
              <a:rPr lang="es-ES" b="1" dirty="0"/>
              <a:t> y </a:t>
            </a:r>
            <a:r>
              <a:rPr lang="es-ES" b="1" dirty="0" err="1"/>
              <a:t>Scikit-Learn</a:t>
            </a:r>
            <a:r>
              <a:rPr lang="es-ES" dirty="0"/>
              <a:t>.</a:t>
            </a:r>
          </a:p>
          <a:p>
            <a:endParaRPr lang="es-ES" dirty="0"/>
          </a:p>
          <a:p>
            <a:endParaRPr lang="es-ES" dirty="0"/>
          </a:p>
          <a:p>
            <a:br>
              <a:rPr lang="es-ES" dirty="0"/>
            </a:br>
            <a:r>
              <a:rPr lang="es-ES" dirty="0"/>
              <a:t>Google </a:t>
            </a:r>
            <a:r>
              <a:rPr lang="es-ES" dirty="0" err="1"/>
              <a:t>Colab</a:t>
            </a:r>
            <a:r>
              <a:rPr lang="es-ES" dirty="0"/>
              <a:t> (</a:t>
            </a:r>
            <a:r>
              <a:rPr lang="es-ES" b="1" dirty="0" err="1"/>
              <a:t>Colaboratory</a:t>
            </a:r>
            <a:r>
              <a:rPr lang="es-ES" dirty="0"/>
              <a:t>) es una herramienta gratuita basada en la nube que permite escribir y ejecutar código en </a:t>
            </a:r>
            <a:r>
              <a:rPr lang="es-ES" b="1" dirty="0"/>
              <a:t>Python</a:t>
            </a:r>
            <a:r>
              <a:rPr lang="es-ES" dirty="0"/>
              <a:t> directamente desde el navegador. Es especialmente útil para </a:t>
            </a:r>
            <a:r>
              <a:rPr lang="es-ES" b="1" dirty="0"/>
              <a:t>análisis de datos, aprendizaje automático y desarrollo en la nube</a:t>
            </a:r>
            <a:r>
              <a:rPr lang="es-ES" dirty="0"/>
              <a:t>, sin necesidad de instalar software en tu computadora. </a:t>
            </a:r>
          </a:p>
          <a:p>
            <a:r>
              <a:rPr lang="es-ES" dirty="0"/>
              <a:t>🔹 </a:t>
            </a:r>
            <a:r>
              <a:rPr lang="es-ES" b="1" dirty="0"/>
              <a:t>Ventajas de Google </a:t>
            </a:r>
            <a:r>
              <a:rPr lang="es-ES" b="1" dirty="0" err="1"/>
              <a:t>Colab</a:t>
            </a:r>
            <a:r>
              <a:rPr lang="es-ES" b="1" dirty="0"/>
              <a:t>: </a:t>
            </a:r>
            <a:r>
              <a:rPr lang="es-ES" dirty="0"/>
              <a:t>✅ No necesitas instalar Python ni librerías. ✅ Puedes usar GPU o TPU gratis para cálculos avanzados. ✅ Permite colaborar en tiempo real como Google Docs.</a:t>
            </a:r>
          </a:p>
          <a:p>
            <a:br>
              <a:rPr lang="es-ES" dirty="0"/>
            </a:br>
            <a:r>
              <a:rPr lang="es-ES" dirty="0"/>
              <a:t>✅ Funciona con Google Drive para guardar y cargar archivos fácilmente.</a:t>
            </a:r>
          </a:p>
          <a:p>
            <a:endParaRPr lang="es-CO" dirty="0"/>
          </a:p>
        </p:txBody>
      </p:sp>
      <p:sp>
        <p:nvSpPr>
          <p:cNvPr id="4" name="Marcador de número de diapositiva 3">
            <a:extLst>
              <a:ext uri="{FF2B5EF4-FFF2-40B4-BE49-F238E27FC236}">
                <a16:creationId xmlns:a16="http://schemas.microsoft.com/office/drawing/2014/main" id="{6A2E7FF8-A81E-2F16-273F-A9CD1F1D551F}"/>
              </a:ext>
            </a:extLst>
          </p:cNvPr>
          <p:cNvSpPr>
            <a:spLocks noGrp="1"/>
          </p:cNvSpPr>
          <p:nvPr>
            <p:ph type="sldNum" sz="quarter" idx="5"/>
          </p:nvPr>
        </p:nvSpPr>
        <p:spPr/>
        <p:txBody>
          <a:bodyPr/>
          <a:lstStyle/>
          <a:p>
            <a:fld id="{1773FDA0-BF60-4DAF-8446-3C60D671D4AE}" type="slidenum">
              <a:rPr lang="es-CO" smtClean="0"/>
              <a:t>10</a:t>
            </a:fld>
            <a:endParaRPr lang="es-CO"/>
          </a:p>
        </p:txBody>
      </p:sp>
    </p:spTree>
    <p:extLst>
      <p:ext uri="{BB962C8B-B14F-4D97-AF65-F5344CB8AC3E}">
        <p14:creationId xmlns:p14="http://schemas.microsoft.com/office/powerpoint/2010/main" val="423038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27/02/2025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27/02/2025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27/02/2025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27/02/2025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27/02/2025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27/02/2025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27/02/2025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27/02/2025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27/02/2025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27/02/2025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27/02/2025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27/02/2025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pixabay.com/es/precauci%C3%B3n-advertencia-amarillo-153607/"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focusfitness.net/stock-photos/downloads/illustration-woman-splits-yoga-pose/" TargetMode="External"/><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8.pn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jpeg"/><Relationship Id="rId11" Type="http://schemas.microsoft.com/office/2007/relationships/hdphoto" Target="../media/hdphoto1.wdp"/><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5.png"/><Relationship Id="rId18" Type="http://schemas.openxmlformats.org/officeDocument/2006/relationships/image" Target="../media/image38.png"/><Relationship Id="rId3" Type="http://schemas.openxmlformats.org/officeDocument/2006/relationships/image" Target="../media/image29.jpeg"/><Relationship Id="rId7" Type="http://schemas.openxmlformats.org/officeDocument/2006/relationships/image" Target="../media/image41.png"/><Relationship Id="rId12" Type="http://schemas.openxmlformats.org/officeDocument/2006/relationships/image" Target="../media/image44.jpeg"/><Relationship Id="rId17" Type="http://schemas.openxmlformats.org/officeDocument/2006/relationships/image" Target="../media/image48.jpeg"/><Relationship Id="rId2" Type="http://schemas.openxmlformats.org/officeDocument/2006/relationships/notesSlide" Target="../notesSlides/notesSlide18.xml"/><Relationship Id="rId16"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40.jpeg"/><Relationship Id="rId11" Type="http://schemas.microsoft.com/office/2007/relationships/hdphoto" Target="../media/hdphoto3.wdp"/><Relationship Id="rId5" Type="http://schemas.openxmlformats.org/officeDocument/2006/relationships/image" Target="../media/image31.png"/><Relationship Id="rId15" Type="http://schemas.openxmlformats.org/officeDocument/2006/relationships/image" Target="../media/image46.jpeg"/><Relationship Id="rId10" Type="http://schemas.openxmlformats.org/officeDocument/2006/relationships/image" Target="../media/image43.png"/><Relationship Id="rId4" Type="http://schemas.openxmlformats.org/officeDocument/2006/relationships/image" Target="../media/image39.jpeg"/><Relationship Id="rId9" Type="http://schemas.openxmlformats.org/officeDocument/2006/relationships/image" Target="../media/image42.jpeg"/><Relationship Id="rId1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jpe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2.png"/><Relationship Id="rId7"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0" Type="http://schemas.microsoft.com/office/2007/relationships/hdphoto" Target="../media/hdphoto5.wdp"/><Relationship Id="rId4" Type="http://schemas.openxmlformats.org/officeDocument/2006/relationships/image" Target="../media/image52.jpe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195E13F-6DA5-6F08-62FC-7565F27695E0}"/>
              </a:ext>
            </a:extLst>
          </p:cNvPr>
          <p:cNvSpPr/>
          <p:nvPr/>
        </p:nvSpPr>
        <p:spPr>
          <a:xfrm>
            <a:off x="2839416" y="4554087"/>
            <a:ext cx="5455341" cy="923330"/>
          </a:xfrm>
          <a:prstGeom prst="rect">
            <a:avLst/>
          </a:prstGeom>
          <a:noFill/>
          <a:ln>
            <a:noFill/>
          </a:ln>
        </p:spPr>
        <p:txBody>
          <a:bodyPr wrap="none" lIns="91440" tIns="45720" rIns="91440" bIns="45720">
            <a:spAutoFit/>
          </a:bodyPr>
          <a:lstStyle/>
          <a:p>
            <a:pPr algn="ctr"/>
            <a:r>
              <a:rPr lang="es-E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Daniela Nev</a:t>
            </a:r>
            <a:r>
              <a:rPr lang="es-E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 R.</a:t>
            </a:r>
          </a:p>
        </p:txBody>
      </p:sp>
    </p:spTree>
    <p:extLst>
      <p:ext uri="{BB962C8B-B14F-4D97-AF65-F5344CB8AC3E}">
        <p14:creationId xmlns:p14="http://schemas.microsoft.com/office/powerpoint/2010/main" val="24062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DA6BBDD-AA74-8210-7FFC-C1E848B1D81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D8591EF-52F0-DAF2-215D-2C90FDAA2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n 4">
            <a:extLst>
              <a:ext uri="{FF2B5EF4-FFF2-40B4-BE49-F238E27FC236}">
                <a16:creationId xmlns:a16="http://schemas.microsoft.com/office/drawing/2014/main" id="{1454AFE1-1160-3395-34B4-FC601681F1E9}"/>
              </a:ext>
            </a:extLst>
          </p:cNvPr>
          <p:cNvPicPr>
            <a:picLocks noChangeAspect="1"/>
          </p:cNvPicPr>
          <p:nvPr/>
        </p:nvPicPr>
        <p:blipFill>
          <a:blip r:embed="rId4"/>
          <a:stretch>
            <a:fillRect/>
          </a:stretch>
        </p:blipFill>
        <p:spPr>
          <a:xfrm>
            <a:off x="2427889" y="1492700"/>
            <a:ext cx="9469821" cy="4638381"/>
          </a:xfrm>
          <a:prstGeom prst="rect">
            <a:avLst/>
          </a:prstGeom>
        </p:spPr>
      </p:pic>
      <p:sp>
        <p:nvSpPr>
          <p:cNvPr id="6" name="Rectángulo 5">
            <a:extLst>
              <a:ext uri="{FF2B5EF4-FFF2-40B4-BE49-F238E27FC236}">
                <a16:creationId xmlns:a16="http://schemas.microsoft.com/office/drawing/2014/main" id="{3BAA977B-E985-72A3-41DD-3ADD8AF65919}"/>
              </a:ext>
            </a:extLst>
          </p:cNvPr>
          <p:cNvSpPr/>
          <p:nvPr/>
        </p:nvSpPr>
        <p:spPr>
          <a:xfrm>
            <a:off x="7081968" y="4736800"/>
            <a:ext cx="4815742" cy="923330"/>
          </a:xfrm>
          <a:prstGeom prst="rect">
            <a:avLst/>
          </a:prstGeom>
          <a:noFill/>
          <a:ln>
            <a:noFill/>
          </a:ln>
        </p:spPr>
        <p:txBody>
          <a:bodyPr wrap="none" lIns="91440" tIns="45720" rIns="91440" bIns="45720">
            <a:spAutoFit/>
          </a:bodyPr>
          <a:lstStyle/>
          <a:p>
            <a:pPr algn="ct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Google </a:t>
            </a:r>
            <a:r>
              <a:rPr lang="es-ES" sz="5400" b="1" cap="none" spc="0" dirty="0" err="1">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Colab</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5351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8D81539-D0B8-ED65-5103-D59FEE5C40F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028CC02-A752-08A2-2246-BEC863628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ángulo 5">
            <a:extLst>
              <a:ext uri="{FF2B5EF4-FFF2-40B4-BE49-F238E27FC236}">
                <a16:creationId xmlns:a16="http://schemas.microsoft.com/office/drawing/2014/main" id="{0358EE52-D360-3012-A46E-FFA521730065}"/>
              </a:ext>
            </a:extLst>
          </p:cNvPr>
          <p:cNvSpPr/>
          <p:nvPr/>
        </p:nvSpPr>
        <p:spPr>
          <a:xfrm>
            <a:off x="3947580" y="1438158"/>
            <a:ext cx="6221575" cy="1754326"/>
          </a:xfrm>
          <a:prstGeom prst="rect">
            <a:avLst/>
          </a:prstGeom>
          <a:noFill/>
          <a:ln>
            <a:noFill/>
          </a:ln>
        </p:spPr>
        <p:txBody>
          <a:bodyPr wrap="none" lIns="91440" tIns="45720" rIns="91440" bIns="45720">
            <a:spAutoFit/>
          </a:bodyPr>
          <a:lstStyle/>
          <a:p>
            <a:pPr algn="ct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Declarar variables</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algn="ct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grpSp>
        <p:nvGrpSpPr>
          <p:cNvPr id="12" name="Grupo 11">
            <a:extLst>
              <a:ext uri="{FF2B5EF4-FFF2-40B4-BE49-F238E27FC236}">
                <a16:creationId xmlns:a16="http://schemas.microsoft.com/office/drawing/2014/main" id="{82140610-26D3-0C16-86A8-02EA14F329DC}"/>
              </a:ext>
            </a:extLst>
          </p:cNvPr>
          <p:cNvGrpSpPr/>
          <p:nvPr/>
        </p:nvGrpSpPr>
        <p:grpSpPr>
          <a:xfrm>
            <a:off x="3214212" y="3096901"/>
            <a:ext cx="7489011" cy="2219743"/>
            <a:chOff x="3713149" y="3777278"/>
            <a:chExt cx="6110255" cy="1756316"/>
          </a:xfrm>
        </p:grpSpPr>
        <p:pic>
          <p:nvPicPr>
            <p:cNvPr id="3" name="Imagen 2">
              <a:extLst>
                <a:ext uri="{FF2B5EF4-FFF2-40B4-BE49-F238E27FC236}">
                  <a16:creationId xmlns:a16="http://schemas.microsoft.com/office/drawing/2014/main" id="{18832395-B954-0241-47FD-6F4502A7D5DB}"/>
                </a:ext>
              </a:extLst>
            </p:cNvPr>
            <p:cNvPicPr>
              <a:picLocks noChangeAspect="1"/>
            </p:cNvPicPr>
            <p:nvPr/>
          </p:nvPicPr>
          <p:blipFill>
            <a:blip r:embed="rId4"/>
            <a:srcRect l="2129" t="38932" r="44759" b="24036"/>
            <a:stretch/>
          </p:blipFill>
          <p:spPr>
            <a:xfrm>
              <a:off x="3713149" y="3777278"/>
              <a:ext cx="4722188" cy="1756316"/>
            </a:xfrm>
            <a:prstGeom prst="rect">
              <a:avLst/>
            </a:prstGeom>
          </p:spPr>
        </p:pic>
        <p:pic>
          <p:nvPicPr>
            <p:cNvPr id="11" name="Imagen 10" descr="Icono&#10;&#10;El contenido generado por IA puede ser incorrecto.">
              <a:extLst>
                <a:ext uri="{FF2B5EF4-FFF2-40B4-BE49-F238E27FC236}">
                  <a16:creationId xmlns:a16="http://schemas.microsoft.com/office/drawing/2014/main" id="{E4661FB7-53C1-2506-0CE4-200F4F98743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5337" y="3867834"/>
              <a:ext cx="1388067" cy="1388067"/>
            </a:xfrm>
            <a:prstGeom prst="rect">
              <a:avLst/>
            </a:prstGeom>
          </p:spPr>
        </p:pic>
      </p:grpSp>
    </p:spTree>
    <p:extLst>
      <p:ext uri="{BB962C8B-B14F-4D97-AF65-F5344CB8AC3E}">
        <p14:creationId xmlns:p14="http://schemas.microsoft.com/office/powerpoint/2010/main" val="366194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28D86D4-E60A-DF9F-3726-F8D6F417DB6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C70F6B9-CF39-EC4D-88AD-C2096784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ángulo 5">
            <a:extLst>
              <a:ext uri="{FF2B5EF4-FFF2-40B4-BE49-F238E27FC236}">
                <a16:creationId xmlns:a16="http://schemas.microsoft.com/office/drawing/2014/main" id="{6084DE26-573B-8C5F-4584-69607964256B}"/>
              </a:ext>
            </a:extLst>
          </p:cNvPr>
          <p:cNvSpPr/>
          <p:nvPr/>
        </p:nvSpPr>
        <p:spPr>
          <a:xfrm>
            <a:off x="4104661" y="1358976"/>
            <a:ext cx="6128602" cy="923330"/>
          </a:xfrm>
          <a:prstGeom prst="rect">
            <a:avLst/>
          </a:prstGeom>
          <a:noFill/>
          <a:ln>
            <a:noFill/>
          </a:ln>
        </p:spPr>
        <p:txBody>
          <a:bodyPr wrap="none" lIns="91440" tIns="45720" rIns="91440" bIns="45720">
            <a:spAutoFit/>
          </a:bodyPr>
          <a:lstStyle/>
          <a:p>
            <a:pPr algn="ct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Tipos de variables</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nvGrpSpPr>
          <p:cNvPr id="17" name="Grupo 16">
            <a:extLst>
              <a:ext uri="{FF2B5EF4-FFF2-40B4-BE49-F238E27FC236}">
                <a16:creationId xmlns:a16="http://schemas.microsoft.com/office/drawing/2014/main" id="{2BF35883-5E28-3F87-AD81-5CA88933C6D8}"/>
              </a:ext>
            </a:extLst>
          </p:cNvPr>
          <p:cNvGrpSpPr/>
          <p:nvPr/>
        </p:nvGrpSpPr>
        <p:grpSpPr>
          <a:xfrm>
            <a:off x="3317105" y="2497907"/>
            <a:ext cx="3307496" cy="931093"/>
            <a:chOff x="3310212" y="2558994"/>
            <a:chExt cx="3307496" cy="931093"/>
          </a:xfrm>
        </p:grpSpPr>
        <p:sp>
          <p:nvSpPr>
            <p:cNvPr id="2" name="Rectángulo 1">
              <a:extLst>
                <a:ext uri="{FF2B5EF4-FFF2-40B4-BE49-F238E27FC236}">
                  <a16:creationId xmlns:a16="http://schemas.microsoft.com/office/drawing/2014/main" id="{2DBE9E3A-85E5-33E3-3214-04B451A2C9B6}"/>
                </a:ext>
              </a:extLst>
            </p:cNvPr>
            <p:cNvSpPr/>
            <p:nvPr/>
          </p:nvSpPr>
          <p:spPr>
            <a:xfrm>
              <a:off x="3310212" y="2566757"/>
              <a:ext cx="2048959" cy="923330"/>
            </a:xfrm>
            <a:prstGeom prst="rect">
              <a:avLst/>
            </a:prstGeom>
            <a:noFill/>
            <a:ln>
              <a:noFill/>
            </a:ln>
          </p:spPr>
          <p:txBody>
            <a:bodyPr wrap="none" lIns="91440" tIns="45720" rIns="91440" bIns="45720">
              <a:spAutoFit/>
            </a:bodyPr>
            <a:lstStyle/>
            <a:p>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Lista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13" name="Rectángulo 12">
              <a:extLst>
                <a:ext uri="{FF2B5EF4-FFF2-40B4-BE49-F238E27FC236}">
                  <a16:creationId xmlns:a16="http://schemas.microsoft.com/office/drawing/2014/main" id="{F293642F-5065-DEF1-89FE-0AD075B6B67F}"/>
                </a:ext>
              </a:extLst>
            </p:cNvPr>
            <p:cNvSpPr/>
            <p:nvPr/>
          </p:nvSpPr>
          <p:spPr>
            <a:xfrm>
              <a:off x="5086520" y="2558994"/>
              <a:ext cx="1531188" cy="923330"/>
            </a:xfrm>
            <a:prstGeom prst="rect">
              <a:avLst/>
            </a:prstGeom>
            <a:noFill/>
            <a:ln>
              <a:noFill/>
            </a:ln>
          </p:spPr>
          <p:txBody>
            <a:bodyPr wrap="none" lIns="91440" tIns="45720" rIns="91440" bIns="45720">
              <a:spAutoFit/>
            </a:bodyPr>
            <a:lstStyle/>
            <a:p>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a:t>
              </a: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grpSp>
        <p:nvGrpSpPr>
          <p:cNvPr id="24" name="Grupo 23">
            <a:extLst>
              <a:ext uri="{FF2B5EF4-FFF2-40B4-BE49-F238E27FC236}">
                <a16:creationId xmlns:a16="http://schemas.microsoft.com/office/drawing/2014/main" id="{3C56E0AD-5C27-A6D7-8A6D-6B4E04AA0339}"/>
              </a:ext>
            </a:extLst>
          </p:cNvPr>
          <p:cNvGrpSpPr/>
          <p:nvPr/>
        </p:nvGrpSpPr>
        <p:grpSpPr>
          <a:xfrm>
            <a:off x="3361027" y="4245396"/>
            <a:ext cx="3689791" cy="923330"/>
            <a:chOff x="3310212" y="4265224"/>
            <a:chExt cx="3689791" cy="923330"/>
          </a:xfrm>
        </p:grpSpPr>
        <p:sp>
          <p:nvSpPr>
            <p:cNvPr id="25" name="Rectángulo 24">
              <a:extLst>
                <a:ext uri="{FF2B5EF4-FFF2-40B4-BE49-F238E27FC236}">
                  <a16:creationId xmlns:a16="http://schemas.microsoft.com/office/drawing/2014/main" id="{D6ED77F4-ACBB-5711-D064-411EDCF70B59}"/>
                </a:ext>
              </a:extLst>
            </p:cNvPr>
            <p:cNvSpPr/>
            <p:nvPr/>
          </p:nvSpPr>
          <p:spPr>
            <a:xfrm>
              <a:off x="3310212" y="4265224"/>
              <a:ext cx="2351926" cy="923330"/>
            </a:xfrm>
            <a:prstGeom prst="rect">
              <a:avLst/>
            </a:prstGeom>
            <a:noFill/>
            <a:ln>
              <a:noFill/>
            </a:ln>
          </p:spPr>
          <p:txBody>
            <a:bodyPr wrap="none" lIns="91440" tIns="45720" rIns="91440" bIns="45720">
              <a:spAutoFit/>
            </a:bodyPr>
            <a:lstStyle/>
            <a:p>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Tupla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26" name="Rectángulo 25">
              <a:extLst>
                <a:ext uri="{FF2B5EF4-FFF2-40B4-BE49-F238E27FC236}">
                  <a16:creationId xmlns:a16="http://schemas.microsoft.com/office/drawing/2014/main" id="{D8E0A1E0-D400-A0EB-C3F6-71AB6E71E871}"/>
                </a:ext>
              </a:extLst>
            </p:cNvPr>
            <p:cNvSpPr/>
            <p:nvPr/>
          </p:nvSpPr>
          <p:spPr>
            <a:xfrm>
              <a:off x="5468815" y="4265224"/>
              <a:ext cx="1531188" cy="923330"/>
            </a:xfrm>
            <a:prstGeom prst="rect">
              <a:avLst/>
            </a:prstGeom>
            <a:noFill/>
            <a:ln>
              <a:noFill/>
            </a:ln>
          </p:spPr>
          <p:txBody>
            <a:bodyPr wrap="none" lIns="91440" tIns="45720" rIns="91440" bIns="45720">
              <a:spAutoFit/>
            </a:bodyPr>
            <a:lstStyle/>
            <a:p>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grpSp>
        <p:nvGrpSpPr>
          <p:cNvPr id="27" name="Grupo 26">
            <a:extLst>
              <a:ext uri="{FF2B5EF4-FFF2-40B4-BE49-F238E27FC236}">
                <a16:creationId xmlns:a16="http://schemas.microsoft.com/office/drawing/2014/main" id="{40CCC96D-8C5E-E5A8-BAB9-CB53708A1D7A}"/>
              </a:ext>
            </a:extLst>
          </p:cNvPr>
          <p:cNvGrpSpPr/>
          <p:nvPr/>
        </p:nvGrpSpPr>
        <p:grpSpPr>
          <a:xfrm>
            <a:off x="3317105" y="5168726"/>
            <a:ext cx="6140037" cy="923330"/>
            <a:chOff x="3266290" y="5188554"/>
            <a:chExt cx="6140037" cy="923330"/>
          </a:xfrm>
        </p:grpSpPr>
        <p:sp>
          <p:nvSpPr>
            <p:cNvPr id="28" name="Rectángulo 27">
              <a:extLst>
                <a:ext uri="{FF2B5EF4-FFF2-40B4-BE49-F238E27FC236}">
                  <a16:creationId xmlns:a16="http://schemas.microsoft.com/office/drawing/2014/main" id="{FE5724FA-D747-1F4B-686F-23514FBF013D}"/>
                </a:ext>
              </a:extLst>
            </p:cNvPr>
            <p:cNvSpPr/>
            <p:nvPr/>
          </p:nvSpPr>
          <p:spPr>
            <a:xfrm>
              <a:off x="3266290" y="5188554"/>
              <a:ext cx="4185761" cy="923330"/>
            </a:xfrm>
            <a:prstGeom prst="rect">
              <a:avLst/>
            </a:prstGeom>
            <a:noFill/>
            <a:ln>
              <a:noFill/>
            </a:ln>
          </p:spPr>
          <p:txBody>
            <a:bodyPr wrap="none" lIns="91440" tIns="45720" rIns="91440" bIns="45720">
              <a:spAutoFit/>
            </a:bodyPr>
            <a:lstStyle/>
            <a:p>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Diccionario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29" name="Rectángulo 28">
              <a:extLst>
                <a:ext uri="{FF2B5EF4-FFF2-40B4-BE49-F238E27FC236}">
                  <a16:creationId xmlns:a16="http://schemas.microsoft.com/office/drawing/2014/main" id="{7A047DA7-BC18-A841-BA01-4E7DC425EEF5}"/>
                </a:ext>
              </a:extLst>
            </p:cNvPr>
            <p:cNvSpPr/>
            <p:nvPr/>
          </p:nvSpPr>
          <p:spPr>
            <a:xfrm>
              <a:off x="7057607" y="5188554"/>
              <a:ext cx="2348720" cy="923330"/>
            </a:xfrm>
            <a:prstGeom prst="rect">
              <a:avLst/>
            </a:prstGeom>
            <a:noFill/>
            <a:ln>
              <a:noFill/>
            </a:ln>
          </p:spPr>
          <p:txBody>
            <a:bodyPr wrap="none" lIns="91440" tIns="45720" rIns="91440" bIns="45720">
              <a:spAutoFit/>
            </a:bodyPr>
            <a:lstStyle/>
            <a:p>
              <a:r>
                <a:rPr lang="es-CO"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 }</a:t>
              </a:r>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p>
          </p:txBody>
        </p:sp>
      </p:grpSp>
      <p:grpSp>
        <p:nvGrpSpPr>
          <p:cNvPr id="30" name="Grupo 29">
            <a:extLst>
              <a:ext uri="{FF2B5EF4-FFF2-40B4-BE49-F238E27FC236}">
                <a16:creationId xmlns:a16="http://schemas.microsoft.com/office/drawing/2014/main" id="{BF0ED673-0E74-D521-3F35-82F5742B2F04}"/>
              </a:ext>
            </a:extLst>
          </p:cNvPr>
          <p:cNvGrpSpPr/>
          <p:nvPr/>
        </p:nvGrpSpPr>
        <p:grpSpPr>
          <a:xfrm>
            <a:off x="3361027" y="3369221"/>
            <a:ext cx="2733440" cy="967583"/>
            <a:chOff x="3310212" y="3389049"/>
            <a:chExt cx="2733440" cy="967583"/>
          </a:xfrm>
        </p:grpSpPr>
        <p:sp>
          <p:nvSpPr>
            <p:cNvPr id="31" name="Rectángulo 30">
              <a:extLst>
                <a:ext uri="{FF2B5EF4-FFF2-40B4-BE49-F238E27FC236}">
                  <a16:creationId xmlns:a16="http://schemas.microsoft.com/office/drawing/2014/main" id="{972267FE-EACB-2219-5B26-75BE544EA63B}"/>
                </a:ext>
              </a:extLst>
            </p:cNvPr>
            <p:cNvSpPr/>
            <p:nvPr/>
          </p:nvSpPr>
          <p:spPr>
            <a:xfrm>
              <a:off x="3310212" y="3433302"/>
              <a:ext cx="1588898" cy="923330"/>
            </a:xfrm>
            <a:prstGeom prst="rect">
              <a:avLst/>
            </a:prstGeom>
            <a:noFill/>
            <a:ln>
              <a:noFill/>
            </a:ln>
          </p:spPr>
          <p:txBody>
            <a:bodyPr wrap="none" lIns="91440" tIns="45720" rIns="91440" bIns="45720">
              <a:spAutoFit/>
            </a:bodyPr>
            <a:lstStyle/>
            <a:p>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Set</a:t>
              </a: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32" name="Rectángulo 31">
              <a:extLst>
                <a:ext uri="{FF2B5EF4-FFF2-40B4-BE49-F238E27FC236}">
                  <a16:creationId xmlns:a16="http://schemas.microsoft.com/office/drawing/2014/main" id="{E2EE9861-9603-9A80-166E-7CB5BFFE3832}"/>
                </a:ext>
              </a:extLst>
            </p:cNvPr>
            <p:cNvSpPr/>
            <p:nvPr/>
          </p:nvSpPr>
          <p:spPr>
            <a:xfrm>
              <a:off x="4464374" y="3389049"/>
              <a:ext cx="1579278" cy="923330"/>
            </a:xfrm>
            <a:prstGeom prst="rect">
              <a:avLst/>
            </a:prstGeom>
            <a:noFill/>
            <a:ln>
              <a:noFill/>
            </a:ln>
          </p:spPr>
          <p:txBody>
            <a:bodyPr wrap="none" lIns="91440" tIns="45720" rIns="91440" bIns="45720">
              <a:spAutoFit/>
            </a:bodyPr>
            <a:lstStyle/>
            <a:p>
              <a:r>
                <a:rPr lang="es-CO"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p>
          </p:txBody>
        </p:sp>
      </p:grpSp>
      <p:sp>
        <p:nvSpPr>
          <p:cNvPr id="34" name="Rectángulo 33">
            <a:extLst>
              <a:ext uri="{FF2B5EF4-FFF2-40B4-BE49-F238E27FC236}">
                <a16:creationId xmlns:a16="http://schemas.microsoft.com/office/drawing/2014/main" id="{3B6F4E25-81B3-88E2-A1F9-4D8600828C9B}"/>
              </a:ext>
            </a:extLst>
          </p:cNvPr>
          <p:cNvSpPr/>
          <p:nvPr/>
        </p:nvSpPr>
        <p:spPr>
          <a:xfrm>
            <a:off x="7617321" y="2959572"/>
            <a:ext cx="3018775" cy="1200329"/>
          </a:xfrm>
          <a:prstGeom prst="rect">
            <a:avLst/>
          </a:prstGeom>
          <a:noFill/>
          <a:ln w="38100">
            <a:solidFill>
              <a:schemeClr val="accent6">
                <a:lumMod val="60000"/>
                <a:lumOff val="40000"/>
              </a:schemeClr>
            </a:solidFill>
          </a:ln>
        </p:spPr>
        <p:txBody>
          <a:bodyPr wrap="none" lIns="91440" tIns="45720" rIns="91440" bIns="45720">
            <a:spAutoFit/>
          </a:bodyPr>
          <a:lstStyle/>
          <a:p>
            <a:r>
              <a:rPr lang="es-ES" sz="3600" b="1" cap="none" spc="0"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Métodos .___</a:t>
            </a:r>
            <a:endParaRPr lang="es-ES" sz="36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r>
              <a:rPr lang="es-ES" sz="3600" b="1" cap="none" spc="0"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Funciones ()  </a:t>
            </a:r>
            <a:endParaRPr lang="es-ES" sz="36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2549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2" presetClass="emph" presetSubtype="0" fill="hold" grpId="2" nodeType="clickEffect">
                                  <p:stCondLst>
                                    <p:cond delay="0"/>
                                  </p:stCondLst>
                                  <p:childTnLst>
                                    <p:animRot by="120000">
                                      <p:cBhvr>
                                        <p:cTn id="40" dur="100" fill="hold">
                                          <p:stCondLst>
                                            <p:cond delay="0"/>
                                          </p:stCondLst>
                                        </p:cTn>
                                        <p:tgtEl>
                                          <p:spTgt spid="34"/>
                                        </p:tgtEl>
                                        <p:attrNameLst>
                                          <p:attrName>r</p:attrName>
                                        </p:attrNameLst>
                                      </p:cBhvr>
                                    </p:animRot>
                                    <p:animRot by="-240000">
                                      <p:cBhvr>
                                        <p:cTn id="41" dur="200" fill="hold">
                                          <p:stCondLst>
                                            <p:cond delay="200"/>
                                          </p:stCondLst>
                                        </p:cTn>
                                        <p:tgtEl>
                                          <p:spTgt spid="34"/>
                                        </p:tgtEl>
                                        <p:attrNameLst>
                                          <p:attrName>r</p:attrName>
                                        </p:attrNameLst>
                                      </p:cBhvr>
                                    </p:animRot>
                                    <p:animRot by="240000">
                                      <p:cBhvr>
                                        <p:cTn id="42" dur="200" fill="hold">
                                          <p:stCondLst>
                                            <p:cond delay="400"/>
                                          </p:stCondLst>
                                        </p:cTn>
                                        <p:tgtEl>
                                          <p:spTgt spid="34"/>
                                        </p:tgtEl>
                                        <p:attrNameLst>
                                          <p:attrName>r</p:attrName>
                                        </p:attrNameLst>
                                      </p:cBhvr>
                                    </p:animRot>
                                    <p:animRot by="-240000">
                                      <p:cBhvr>
                                        <p:cTn id="43" dur="200" fill="hold">
                                          <p:stCondLst>
                                            <p:cond delay="600"/>
                                          </p:stCondLst>
                                        </p:cTn>
                                        <p:tgtEl>
                                          <p:spTgt spid="34"/>
                                        </p:tgtEl>
                                        <p:attrNameLst>
                                          <p:attrName>r</p:attrName>
                                        </p:attrNameLst>
                                      </p:cBhvr>
                                    </p:animRot>
                                    <p:animRot by="120000">
                                      <p:cBhvr>
                                        <p:cTn id="44"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4" grpId="0" animBg="1"/>
      <p:bldP spid="34"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291B99B-5A10-8C45-EBF5-D0CF8B5E0E3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859BF08-A98C-36C9-EB93-206D47C2F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Imagen 3">
            <a:extLst>
              <a:ext uri="{FF2B5EF4-FFF2-40B4-BE49-F238E27FC236}">
                <a16:creationId xmlns:a16="http://schemas.microsoft.com/office/drawing/2014/main" id="{DDDCE9A5-522B-5225-0932-44E2360B1741}"/>
              </a:ext>
            </a:extLst>
          </p:cNvPr>
          <p:cNvPicPr>
            <a:picLocks noChangeAspect="1"/>
          </p:cNvPicPr>
          <p:nvPr/>
        </p:nvPicPr>
        <p:blipFill>
          <a:blip r:embed="rId4"/>
          <a:stretch>
            <a:fillRect/>
          </a:stretch>
        </p:blipFill>
        <p:spPr>
          <a:xfrm>
            <a:off x="3947195" y="1297726"/>
            <a:ext cx="6691585" cy="4420845"/>
          </a:xfrm>
          <a:prstGeom prst="rect">
            <a:avLst/>
          </a:prstGeom>
        </p:spPr>
      </p:pic>
      <p:pic>
        <p:nvPicPr>
          <p:cNvPr id="7" name="Imagen 6" descr="Imagen que contiene Diagrama&#10;&#10;El contenido generado por IA puede ser incorrecto.">
            <a:extLst>
              <a:ext uri="{FF2B5EF4-FFF2-40B4-BE49-F238E27FC236}">
                <a16:creationId xmlns:a16="http://schemas.microsoft.com/office/drawing/2014/main" id="{97916755-FAC8-7DFF-C5B2-36770C243F4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57801" y="2342823"/>
            <a:ext cx="1051115" cy="756102"/>
          </a:xfrm>
          <a:prstGeom prst="rect">
            <a:avLst/>
          </a:prstGeom>
        </p:spPr>
      </p:pic>
      <p:sp>
        <p:nvSpPr>
          <p:cNvPr id="8" name="Rectángulo 7">
            <a:extLst>
              <a:ext uri="{FF2B5EF4-FFF2-40B4-BE49-F238E27FC236}">
                <a16:creationId xmlns:a16="http://schemas.microsoft.com/office/drawing/2014/main" id="{1AD6CFE7-D24B-1970-000C-698FA555248D}"/>
              </a:ext>
            </a:extLst>
          </p:cNvPr>
          <p:cNvSpPr/>
          <p:nvPr/>
        </p:nvSpPr>
        <p:spPr>
          <a:xfrm>
            <a:off x="4030322" y="2413337"/>
            <a:ext cx="1487908" cy="1323439"/>
          </a:xfrm>
          <a:prstGeom prst="rect">
            <a:avLst/>
          </a:prstGeom>
          <a:noFill/>
          <a:ln>
            <a:noFill/>
          </a:ln>
        </p:spPr>
        <p:txBody>
          <a:bodyPr wrap="none" lIns="91440" tIns="45720" rIns="91440" bIns="45720">
            <a:spAutoFit/>
          </a:bodyPr>
          <a:lstStyle/>
          <a:p>
            <a:pPr algn="ctr"/>
            <a:r>
              <a:rPr lang="es-ES" sz="20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Ejercicio: </a:t>
            </a:r>
            <a:br>
              <a:rPr lang="es-ES" sz="20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br>
            <a:r>
              <a:rPr lang="es-ES" sz="20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Edades</a:t>
            </a:r>
          </a:p>
          <a:p>
            <a:pPr algn="ctr"/>
            <a:r>
              <a:rPr lang="es-ES" sz="20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¿Cuántas?</a:t>
            </a:r>
            <a:endParaRPr lang="es-ES" sz="20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algn="ctr"/>
            <a:r>
              <a:rPr lang="es-ES" sz="20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-Salvajada</a:t>
            </a:r>
          </a:p>
        </p:txBody>
      </p:sp>
      <p:sp>
        <p:nvSpPr>
          <p:cNvPr id="2" name="Rectángulo 1">
            <a:extLst>
              <a:ext uri="{FF2B5EF4-FFF2-40B4-BE49-F238E27FC236}">
                <a16:creationId xmlns:a16="http://schemas.microsoft.com/office/drawing/2014/main" id="{2D2214C0-96E6-F183-1AB9-8B85F78544D9}"/>
              </a:ext>
            </a:extLst>
          </p:cNvPr>
          <p:cNvSpPr/>
          <p:nvPr/>
        </p:nvSpPr>
        <p:spPr>
          <a:xfrm>
            <a:off x="5435101" y="5590633"/>
            <a:ext cx="2317717" cy="1015663"/>
          </a:xfrm>
          <a:prstGeom prst="rect">
            <a:avLst/>
          </a:prstGeom>
          <a:noFill/>
          <a:ln>
            <a:noFill/>
          </a:ln>
        </p:spPr>
        <p:txBody>
          <a:bodyPr wrap="square" lIns="91440" tIns="45720" rIns="91440" bIns="45720">
            <a:spAutoFit/>
          </a:bodyPr>
          <a:lstStyle/>
          <a:p>
            <a:pPr algn="ctr"/>
            <a:r>
              <a:rPr lang="es-ES" sz="20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Tupla: </a:t>
            </a:r>
            <a:br>
              <a:rPr lang="es-ES" sz="20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br>
            <a:r>
              <a:rPr lang="es-ES" sz="20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Coordenadas de Barranquilla</a:t>
            </a:r>
            <a:endParaRPr lang="es-ES" sz="20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5" name="Rectángulo 4">
            <a:extLst>
              <a:ext uri="{FF2B5EF4-FFF2-40B4-BE49-F238E27FC236}">
                <a16:creationId xmlns:a16="http://schemas.microsoft.com/office/drawing/2014/main" id="{6BB23E81-E0FE-B43A-FADF-29B9B2DF7A87}"/>
              </a:ext>
            </a:extLst>
          </p:cNvPr>
          <p:cNvSpPr/>
          <p:nvPr/>
        </p:nvSpPr>
        <p:spPr>
          <a:xfrm>
            <a:off x="6919646" y="3098925"/>
            <a:ext cx="2317717" cy="707886"/>
          </a:xfrm>
          <a:prstGeom prst="rect">
            <a:avLst/>
          </a:prstGeom>
          <a:noFill/>
          <a:ln>
            <a:noFill/>
          </a:ln>
        </p:spPr>
        <p:txBody>
          <a:bodyPr wrap="square" lIns="91440" tIns="45720" rIns="91440" bIns="45720">
            <a:spAutoFit/>
          </a:bodyPr>
          <a:lstStyle/>
          <a:p>
            <a:pPr algn="ctr"/>
            <a:r>
              <a:rPr lang="es-ES" sz="20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Set:</a:t>
            </a:r>
          </a:p>
          <a:p>
            <a:pPr algn="ctr"/>
            <a:r>
              <a:rPr lang="es-ES" sz="20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¿Cuáles?</a:t>
            </a:r>
          </a:p>
        </p:txBody>
      </p:sp>
      <p:sp>
        <p:nvSpPr>
          <p:cNvPr id="10" name="Rectángulo 9">
            <a:extLst>
              <a:ext uri="{FF2B5EF4-FFF2-40B4-BE49-F238E27FC236}">
                <a16:creationId xmlns:a16="http://schemas.microsoft.com/office/drawing/2014/main" id="{0A3D6A29-339E-DFD4-5F25-64B1BDABAE6C}"/>
              </a:ext>
            </a:extLst>
          </p:cNvPr>
          <p:cNvSpPr/>
          <p:nvPr/>
        </p:nvSpPr>
        <p:spPr>
          <a:xfrm>
            <a:off x="9096911" y="5206331"/>
            <a:ext cx="2317717" cy="400110"/>
          </a:xfrm>
          <a:prstGeom prst="rect">
            <a:avLst/>
          </a:prstGeom>
          <a:noFill/>
          <a:ln>
            <a:noFill/>
          </a:ln>
        </p:spPr>
        <p:txBody>
          <a:bodyPr wrap="square" lIns="91440" tIns="45720" rIns="91440" bIns="45720">
            <a:spAutoFit/>
          </a:bodyPr>
          <a:lstStyle/>
          <a:p>
            <a:pPr algn="ctr"/>
            <a:r>
              <a:rPr lang="es-ES" sz="20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Datos personales</a:t>
            </a:r>
            <a:endParaRPr lang="es-ES" sz="20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6559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5"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B269C58-BD25-6DE7-F532-86F9641A310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C662D27-3E46-838C-C45C-E45B953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ángulo 1">
            <a:extLst>
              <a:ext uri="{FF2B5EF4-FFF2-40B4-BE49-F238E27FC236}">
                <a16:creationId xmlns:a16="http://schemas.microsoft.com/office/drawing/2014/main" id="{C622B72A-4D27-FC83-1CA8-F049AA89D3B2}"/>
              </a:ext>
            </a:extLst>
          </p:cNvPr>
          <p:cNvSpPr/>
          <p:nvPr/>
        </p:nvSpPr>
        <p:spPr>
          <a:xfrm>
            <a:off x="6248950" y="1172678"/>
            <a:ext cx="2258952" cy="1015663"/>
          </a:xfrm>
          <a:prstGeom prst="rect">
            <a:avLst/>
          </a:prstGeom>
          <a:solidFill>
            <a:srgbClr val="FFFFFF"/>
          </a:solidFill>
          <a:ln>
            <a:noFill/>
          </a:ln>
        </p:spPr>
        <p:txBody>
          <a:bodyPr wrap="none" lIns="91440" tIns="45720" rIns="91440" bIns="45720">
            <a:spAutoFit/>
          </a:bodyPr>
          <a:lstStyle/>
          <a:p>
            <a:pPr algn="ctr"/>
            <a:r>
              <a:rPr lang="es-ES" sz="6000" b="1" cap="none" spc="0"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Tarea</a:t>
            </a:r>
            <a:endParaRPr lang="es-ES" sz="60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3" name="Rectángulo 2">
            <a:extLst>
              <a:ext uri="{FF2B5EF4-FFF2-40B4-BE49-F238E27FC236}">
                <a16:creationId xmlns:a16="http://schemas.microsoft.com/office/drawing/2014/main" id="{56E8BB13-721D-B697-5611-AB02ADBDB3AF}"/>
              </a:ext>
            </a:extLst>
          </p:cNvPr>
          <p:cNvSpPr/>
          <p:nvPr/>
        </p:nvSpPr>
        <p:spPr>
          <a:xfrm>
            <a:off x="7937637" y="4885979"/>
            <a:ext cx="3454716" cy="1200329"/>
          </a:xfrm>
          <a:prstGeom prst="rect">
            <a:avLst/>
          </a:prstGeom>
          <a:noFill/>
          <a:ln w="38100">
            <a:solidFill>
              <a:schemeClr val="accent6">
                <a:lumMod val="60000"/>
                <a:lumOff val="40000"/>
              </a:schemeClr>
            </a:solidFill>
          </a:ln>
        </p:spPr>
        <p:txBody>
          <a:bodyPr wrap="square" lIns="91440" tIns="45720" rIns="91440" bIns="45720">
            <a:spAutoFit/>
          </a:bodyPr>
          <a:lstStyle/>
          <a:p>
            <a:r>
              <a:rPr lang="es-ES" sz="3600" b="1" cap="none" spc="0"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Métodos .___</a:t>
            </a:r>
            <a:endParaRPr lang="es-ES" sz="36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r>
              <a:rPr lang="es-ES" sz="3600" b="1" cap="none" spc="0"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Funciones ()  </a:t>
            </a:r>
            <a:endParaRPr lang="es-ES" sz="36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nvGrpSpPr>
          <p:cNvPr id="6" name="Grupo 5">
            <a:extLst>
              <a:ext uri="{FF2B5EF4-FFF2-40B4-BE49-F238E27FC236}">
                <a16:creationId xmlns:a16="http://schemas.microsoft.com/office/drawing/2014/main" id="{DC81A4C4-182E-9142-D07C-5EB3CD7F61FC}"/>
              </a:ext>
            </a:extLst>
          </p:cNvPr>
          <p:cNvGrpSpPr/>
          <p:nvPr/>
        </p:nvGrpSpPr>
        <p:grpSpPr>
          <a:xfrm>
            <a:off x="3306292" y="5454710"/>
            <a:ext cx="3689791" cy="923330"/>
            <a:chOff x="3310212" y="4265224"/>
            <a:chExt cx="3689791" cy="923330"/>
          </a:xfrm>
        </p:grpSpPr>
        <p:sp>
          <p:nvSpPr>
            <p:cNvPr id="7" name="Rectángulo 6">
              <a:extLst>
                <a:ext uri="{FF2B5EF4-FFF2-40B4-BE49-F238E27FC236}">
                  <a16:creationId xmlns:a16="http://schemas.microsoft.com/office/drawing/2014/main" id="{FA635ED5-ACF1-2ACA-A659-F49E3BDA67D8}"/>
                </a:ext>
              </a:extLst>
            </p:cNvPr>
            <p:cNvSpPr/>
            <p:nvPr/>
          </p:nvSpPr>
          <p:spPr>
            <a:xfrm>
              <a:off x="3310212" y="4265224"/>
              <a:ext cx="2351926" cy="923330"/>
            </a:xfrm>
            <a:prstGeom prst="rect">
              <a:avLst/>
            </a:prstGeom>
            <a:noFill/>
            <a:ln>
              <a:noFill/>
            </a:ln>
          </p:spPr>
          <p:txBody>
            <a:bodyPr wrap="none" lIns="91440" tIns="45720" rIns="91440" bIns="45720">
              <a:spAutoFit/>
            </a:bodyPr>
            <a:lstStyle/>
            <a:p>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Tupla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8" name="Rectángulo 7">
              <a:extLst>
                <a:ext uri="{FF2B5EF4-FFF2-40B4-BE49-F238E27FC236}">
                  <a16:creationId xmlns:a16="http://schemas.microsoft.com/office/drawing/2014/main" id="{6B3EE921-6514-29D3-E0BD-4402F1CF825C}"/>
                </a:ext>
              </a:extLst>
            </p:cNvPr>
            <p:cNvSpPr/>
            <p:nvPr/>
          </p:nvSpPr>
          <p:spPr>
            <a:xfrm>
              <a:off x="5468815" y="4265224"/>
              <a:ext cx="1531188" cy="923330"/>
            </a:xfrm>
            <a:prstGeom prst="rect">
              <a:avLst/>
            </a:prstGeom>
            <a:noFill/>
            <a:ln>
              <a:noFill/>
            </a:ln>
          </p:spPr>
          <p:txBody>
            <a:bodyPr wrap="none" lIns="91440" tIns="45720" rIns="91440" bIns="45720">
              <a:spAutoFit/>
            </a:bodyPr>
            <a:lstStyle/>
            <a:p>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grpSp>
        <p:nvGrpSpPr>
          <p:cNvPr id="13" name="Grupo 12">
            <a:extLst>
              <a:ext uri="{FF2B5EF4-FFF2-40B4-BE49-F238E27FC236}">
                <a16:creationId xmlns:a16="http://schemas.microsoft.com/office/drawing/2014/main" id="{48EB06FD-1B55-5A66-7244-E7403E3CC6BB}"/>
              </a:ext>
            </a:extLst>
          </p:cNvPr>
          <p:cNvGrpSpPr/>
          <p:nvPr/>
        </p:nvGrpSpPr>
        <p:grpSpPr>
          <a:xfrm>
            <a:off x="3300052" y="4561792"/>
            <a:ext cx="2733440" cy="967583"/>
            <a:chOff x="3310212" y="3389049"/>
            <a:chExt cx="2733440" cy="967583"/>
          </a:xfrm>
        </p:grpSpPr>
        <p:sp>
          <p:nvSpPr>
            <p:cNvPr id="17" name="Rectángulo 16">
              <a:extLst>
                <a:ext uri="{FF2B5EF4-FFF2-40B4-BE49-F238E27FC236}">
                  <a16:creationId xmlns:a16="http://schemas.microsoft.com/office/drawing/2014/main" id="{AEDECD29-CC6E-5664-2203-2B6364996B24}"/>
                </a:ext>
              </a:extLst>
            </p:cNvPr>
            <p:cNvSpPr/>
            <p:nvPr/>
          </p:nvSpPr>
          <p:spPr>
            <a:xfrm>
              <a:off x="3310212" y="3433302"/>
              <a:ext cx="1588898" cy="923330"/>
            </a:xfrm>
            <a:prstGeom prst="rect">
              <a:avLst/>
            </a:prstGeom>
            <a:noFill/>
            <a:ln>
              <a:noFill/>
            </a:ln>
          </p:spPr>
          <p:txBody>
            <a:bodyPr wrap="none" lIns="91440" tIns="45720" rIns="91440" bIns="45720">
              <a:spAutoFit/>
            </a:bodyPr>
            <a:lstStyle/>
            <a:p>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Set</a:t>
              </a: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21" name="Rectángulo 20">
              <a:extLst>
                <a:ext uri="{FF2B5EF4-FFF2-40B4-BE49-F238E27FC236}">
                  <a16:creationId xmlns:a16="http://schemas.microsoft.com/office/drawing/2014/main" id="{3459318F-C155-B36E-9649-630BDB312573}"/>
                </a:ext>
              </a:extLst>
            </p:cNvPr>
            <p:cNvSpPr/>
            <p:nvPr/>
          </p:nvSpPr>
          <p:spPr>
            <a:xfrm>
              <a:off x="4464374" y="3389049"/>
              <a:ext cx="1579278" cy="923330"/>
            </a:xfrm>
            <a:prstGeom prst="rect">
              <a:avLst/>
            </a:prstGeom>
            <a:noFill/>
            <a:ln>
              <a:noFill/>
            </a:ln>
          </p:spPr>
          <p:txBody>
            <a:bodyPr wrap="none" lIns="91440" tIns="45720" rIns="91440" bIns="45720">
              <a:spAutoFit/>
            </a:bodyPr>
            <a:lstStyle/>
            <a:p>
              <a:r>
                <a:rPr lang="es-CO"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p>
          </p:txBody>
        </p:sp>
      </p:grpSp>
      <p:sp>
        <p:nvSpPr>
          <p:cNvPr id="23" name="Rectángulo 22">
            <a:extLst>
              <a:ext uri="{FF2B5EF4-FFF2-40B4-BE49-F238E27FC236}">
                <a16:creationId xmlns:a16="http://schemas.microsoft.com/office/drawing/2014/main" id="{0623D19F-F2A4-CD3B-B9EB-DEB8D846EBA4}"/>
              </a:ext>
            </a:extLst>
          </p:cNvPr>
          <p:cNvSpPr/>
          <p:nvPr/>
        </p:nvSpPr>
        <p:spPr>
          <a:xfrm>
            <a:off x="3300052" y="3709050"/>
            <a:ext cx="4260162" cy="923330"/>
          </a:xfrm>
          <a:prstGeom prst="rect">
            <a:avLst/>
          </a:prstGeom>
          <a:noFill/>
          <a:ln>
            <a:noFill/>
          </a:ln>
        </p:spPr>
        <p:txBody>
          <a:bodyPr wrap="square" lIns="91440" tIns="45720" rIns="91440" bIns="45720">
            <a:spAutoFit/>
          </a:bodyPr>
          <a:lstStyle/>
          <a:p>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Diccionario </a:t>
            </a: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25" name="Rectángulo 24">
            <a:extLst>
              <a:ext uri="{FF2B5EF4-FFF2-40B4-BE49-F238E27FC236}">
                <a16:creationId xmlns:a16="http://schemas.microsoft.com/office/drawing/2014/main" id="{DB7FAFE7-3876-A930-DD16-849392090FE5}"/>
              </a:ext>
            </a:extLst>
          </p:cNvPr>
          <p:cNvSpPr/>
          <p:nvPr/>
        </p:nvSpPr>
        <p:spPr>
          <a:xfrm>
            <a:off x="7070066" y="3670212"/>
            <a:ext cx="2451498" cy="923330"/>
          </a:xfrm>
          <a:prstGeom prst="rect">
            <a:avLst/>
          </a:prstGeom>
          <a:noFill/>
          <a:ln>
            <a:noFill/>
          </a:ln>
        </p:spPr>
        <p:txBody>
          <a:bodyPr wrap="square" lIns="91440" tIns="45720" rIns="91440" bIns="45720">
            <a:spAutoFit/>
          </a:bodyPr>
          <a:lstStyle/>
          <a:p>
            <a:r>
              <a:rPr lang="es-CO"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a:t>
            </a:r>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p>
        </p:txBody>
      </p:sp>
      <p:sp>
        <p:nvSpPr>
          <p:cNvPr id="4" name="Rectángulo 3">
            <a:extLst>
              <a:ext uri="{FF2B5EF4-FFF2-40B4-BE49-F238E27FC236}">
                <a16:creationId xmlns:a16="http://schemas.microsoft.com/office/drawing/2014/main" id="{93CCD71D-21A2-F7ED-CCD3-9B11B149F2EA}"/>
              </a:ext>
            </a:extLst>
          </p:cNvPr>
          <p:cNvSpPr/>
          <p:nvPr/>
        </p:nvSpPr>
        <p:spPr>
          <a:xfrm>
            <a:off x="7937637" y="2351073"/>
            <a:ext cx="3454716" cy="646331"/>
          </a:xfrm>
          <a:prstGeom prst="rect">
            <a:avLst/>
          </a:prstGeom>
          <a:noFill/>
          <a:ln w="38100">
            <a:solidFill>
              <a:schemeClr val="accent6">
                <a:lumMod val="60000"/>
                <a:lumOff val="40000"/>
              </a:schemeClr>
            </a:solidFill>
          </a:ln>
        </p:spPr>
        <p:txBody>
          <a:bodyPr wrap="square" lIns="91440" tIns="45720" rIns="91440" bIns="45720">
            <a:spAutoFit/>
          </a:bodyPr>
          <a:lstStyle/>
          <a:p>
            <a:r>
              <a:rPr lang="es-ES" sz="36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r>
              <a:rPr lang="es-ES" sz="3600" b="1" dirty="0" err="1">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iloc</a:t>
            </a:r>
            <a:endParaRPr lang="es-ES" sz="36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nvGrpSpPr>
          <p:cNvPr id="5" name="Grupo 4">
            <a:extLst>
              <a:ext uri="{FF2B5EF4-FFF2-40B4-BE49-F238E27FC236}">
                <a16:creationId xmlns:a16="http://schemas.microsoft.com/office/drawing/2014/main" id="{8D8350BA-B385-B2EB-5B07-46C25205BA2D}"/>
              </a:ext>
            </a:extLst>
          </p:cNvPr>
          <p:cNvGrpSpPr/>
          <p:nvPr/>
        </p:nvGrpSpPr>
        <p:grpSpPr>
          <a:xfrm>
            <a:off x="3300052" y="2290284"/>
            <a:ext cx="3307496" cy="931093"/>
            <a:chOff x="3310212" y="2558994"/>
            <a:chExt cx="3307496" cy="931093"/>
          </a:xfrm>
        </p:grpSpPr>
        <p:sp>
          <p:nvSpPr>
            <p:cNvPr id="10" name="Rectángulo 9">
              <a:extLst>
                <a:ext uri="{FF2B5EF4-FFF2-40B4-BE49-F238E27FC236}">
                  <a16:creationId xmlns:a16="http://schemas.microsoft.com/office/drawing/2014/main" id="{0BB5060A-7CD8-A467-D66A-7FF016A8742F}"/>
                </a:ext>
              </a:extLst>
            </p:cNvPr>
            <p:cNvSpPr/>
            <p:nvPr/>
          </p:nvSpPr>
          <p:spPr>
            <a:xfrm>
              <a:off x="3310212" y="2566757"/>
              <a:ext cx="2048959" cy="923330"/>
            </a:xfrm>
            <a:prstGeom prst="rect">
              <a:avLst/>
            </a:prstGeom>
            <a:noFill/>
            <a:ln>
              <a:noFill/>
            </a:ln>
          </p:spPr>
          <p:txBody>
            <a:bodyPr wrap="none" lIns="91440" tIns="45720" rIns="91440" bIns="45720">
              <a:spAutoFit/>
            </a:bodyPr>
            <a:lstStyle/>
            <a:p>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Lista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11" name="Rectángulo 10">
              <a:extLst>
                <a:ext uri="{FF2B5EF4-FFF2-40B4-BE49-F238E27FC236}">
                  <a16:creationId xmlns:a16="http://schemas.microsoft.com/office/drawing/2014/main" id="{612EF7F9-26BC-9CC3-16EA-005B3B6DC69F}"/>
                </a:ext>
              </a:extLst>
            </p:cNvPr>
            <p:cNvSpPr/>
            <p:nvPr/>
          </p:nvSpPr>
          <p:spPr>
            <a:xfrm>
              <a:off x="5086520" y="2558994"/>
              <a:ext cx="1531188" cy="923330"/>
            </a:xfrm>
            <a:prstGeom prst="rect">
              <a:avLst/>
            </a:prstGeom>
            <a:noFill/>
            <a:ln>
              <a:noFill/>
            </a:ln>
          </p:spPr>
          <p:txBody>
            <a:bodyPr wrap="none" lIns="91440" tIns="45720" rIns="91440" bIns="45720">
              <a:spAutoFit/>
            </a:bodyPr>
            <a:lstStyle/>
            <a:p>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a:t>
              </a: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77909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grpId="1" nodeType="clickEffect">
                                  <p:stCondLst>
                                    <p:cond delay="0"/>
                                  </p:stCondLst>
                                  <p:childTnLst>
                                    <p:animRot by="120000">
                                      <p:cBhvr>
                                        <p:cTn id="12" dur="100" fill="hold">
                                          <p:stCondLst>
                                            <p:cond delay="0"/>
                                          </p:stCondLst>
                                        </p:cTn>
                                        <p:tgtEl>
                                          <p:spTgt spid="3"/>
                                        </p:tgtEl>
                                        <p:attrNameLst>
                                          <p:attrName>r</p:attrName>
                                        </p:attrNameLst>
                                      </p:cBhvr>
                                    </p:animRot>
                                    <p:animRot by="-240000">
                                      <p:cBhvr>
                                        <p:cTn id="13" dur="200" fill="hold">
                                          <p:stCondLst>
                                            <p:cond delay="200"/>
                                          </p:stCondLst>
                                        </p:cTn>
                                        <p:tgtEl>
                                          <p:spTgt spid="3"/>
                                        </p:tgtEl>
                                        <p:attrNameLst>
                                          <p:attrName>r</p:attrName>
                                        </p:attrNameLst>
                                      </p:cBhvr>
                                    </p:animRot>
                                    <p:animRot by="240000">
                                      <p:cBhvr>
                                        <p:cTn id="14" dur="200" fill="hold">
                                          <p:stCondLst>
                                            <p:cond delay="400"/>
                                          </p:stCondLst>
                                        </p:cTn>
                                        <p:tgtEl>
                                          <p:spTgt spid="3"/>
                                        </p:tgtEl>
                                        <p:attrNameLst>
                                          <p:attrName>r</p:attrName>
                                        </p:attrNameLst>
                                      </p:cBhvr>
                                    </p:animRot>
                                    <p:animRot by="-240000">
                                      <p:cBhvr>
                                        <p:cTn id="15" dur="200" fill="hold">
                                          <p:stCondLst>
                                            <p:cond delay="600"/>
                                          </p:stCondLst>
                                        </p:cTn>
                                        <p:tgtEl>
                                          <p:spTgt spid="3"/>
                                        </p:tgtEl>
                                        <p:attrNameLst>
                                          <p:attrName>r</p:attrName>
                                        </p:attrNameLst>
                                      </p:cBhvr>
                                    </p:animRot>
                                    <p:animRot by="120000">
                                      <p:cBhvr>
                                        <p:cTn id="16" dur="200" fill="hold">
                                          <p:stCondLst>
                                            <p:cond delay="800"/>
                                          </p:stCondLst>
                                        </p:cTn>
                                        <p:tgtEl>
                                          <p:spTgt spid="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2" presetClass="emph" presetSubtype="0" fill="hold" grpId="1" nodeType="clickEffect">
                                  <p:stCondLst>
                                    <p:cond delay="0"/>
                                  </p:stCondLst>
                                  <p:childTnLst>
                                    <p:animRot by="120000">
                                      <p:cBhvr>
                                        <p:cTn id="38" dur="100" fill="hold">
                                          <p:stCondLst>
                                            <p:cond delay="0"/>
                                          </p:stCondLst>
                                        </p:cTn>
                                        <p:tgtEl>
                                          <p:spTgt spid="4"/>
                                        </p:tgtEl>
                                        <p:attrNameLst>
                                          <p:attrName>r</p:attrName>
                                        </p:attrNameLst>
                                      </p:cBhvr>
                                    </p:animRot>
                                    <p:animRot by="-240000">
                                      <p:cBhvr>
                                        <p:cTn id="39" dur="200" fill="hold">
                                          <p:stCondLst>
                                            <p:cond delay="200"/>
                                          </p:stCondLst>
                                        </p:cTn>
                                        <p:tgtEl>
                                          <p:spTgt spid="4"/>
                                        </p:tgtEl>
                                        <p:attrNameLst>
                                          <p:attrName>r</p:attrName>
                                        </p:attrNameLst>
                                      </p:cBhvr>
                                    </p:animRot>
                                    <p:animRot by="240000">
                                      <p:cBhvr>
                                        <p:cTn id="40" dur="200" fill="hold">
                                          <p:stCondLst>
                                            <p:cond delay="400"/>
                                          </p:stCondLst>
                                        </p:cTn>
                                        <p:tgtEl>
                                          <p:spTgt spid="4"/>
                                        </p:tgtEl>
                                        <p:attrNameLst>
                                          <p:attrName>r</p:attrName>
                                        </p:attrNameLst>
                                      </p:cBhvr>
                                    </p:animRot>
                                    <p:animRot by="-240000">
                                      <p:cBhvr>
                                        <p:cTn id="41" dur="200" fill="hold">
                                          <p:stCondLst>
                                            <p:cond delay="600"/>
                                          </p:stCondLst>
                                        </p:cTn>
                                        <p:tgtEl>
                                          <p:spTgt spid="4"/>
                                        </p:tgtEl>
                                        <p:attrNameLst>
                                          <p:attrName>r</p:attrName>
                                        </p:attrNameLst>
                                      </p:cBhvr>
                                    </p:animRot>
                                    <p:animRot by="120000">
                                      <p:cBhvr>
                                        <p:cTn id="42" dur="200" fill="hold">
                                          <p:stCondLst>
                                            <p:cond delay="800"/>
                                          </p:stCondLst>
                                        </p:cTn>
                                        <p:tgtEl>
                                          <p:spTgt spid="4"/>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497E943-76C3-5244-2AE2-539980AE28B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B43CB2A-0128-2514-4CAC-11C5B872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ángulo 1">
            <a:extLst>
              <a:ext uri="{FF2B5EF4-FFF2-40B4-BE49-F238E27FC236}">
                <a16:creationId xmlns:a16="http://schemas.microsoft.com/office/drawing/2014/main" id="{F06DFC60-1E97-B15F-900A-7B2FB0747F83}"/>
              </a:ext>
            </a:extLst>
          </p:cNvPr>
          <p:cNvSpPr/>
          <p:nvPr/>
        </p:nvSpPr>
        <p:spPr>
          <a:xfrm>
            <a:off x="2802929" y="1168089"/>
            <a:ext cx="3454716" cy="646331"/>
          </a:xfrm>
          <a:prstGeom prst="rect">
            <a:avLst/>
          </a:prstGeom>
          <a:noFill/>
          <a:ln w="38100">
            <a:solidFill>
              <a:schemeClr val="accent6">
                <a:lumMod val="60000"/>
                <a:lumOff val="40000"/>
              </a:schemeClr>
            </a:solidFill>
          </a:ln>
        </p:spPr>
        <p:txBody>
          <a:bodyPr wrap="square" lIns="91440" tIns="45720" rIns="91440" bIns="45720">
            <a:spAutoFit/>
          </a:bodyPr>
          <a:lstStyle/>
          <a:p>
            <a:r>
              <a:rPr lang="es-ES" sz="3600" b="1" cap="none" spc="0"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Funciones ()  </a:t>
            </a:r>
            <a:endParaRPr lang="es-ES" sz="36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3" name="Rectángulo 2">
            <a:extLst>
              <a:ext uri="{FF2B5EF4-FFF2-40B4-BE49-F238E27FC236}">
                <a16:creationId xmlns:a16="http://schemas.microsoft.com/office/drawing/2014/main" id="{7F30FAA2-68E8-52D9-63F2-39F69FFF9753}"/>
              </a:ext>
            </a:extLst>
          </p:cNvPr>
          <p:cNvSpPr/>
          <p:nvPr/>
        </p:nvSpPr>
        <p:spPr>
          <a:xfrm>
            <a:off x="3189973" y="5518651"/>
            <a:ext cx="5812054" cy="923330"/>
          </a:xfrm>
          <a:prstGeom prst="rect">
            <a:avLst/>
          </a:prstGeom>
          <a:noFill/>
          <a:ln>
            <a:noFill/>
          </a:ln>
        </p:spPr>
        <p:txBody>
          <a:bodyPr wrap="square" lIns="91440" tIns="45720" rIns="91440" bIns="45720">
            <a:spAutoFit/>
          </a:bodyPr>
          <a:lstStyle/>
          <a:p>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Diccionario </a:t>
            </a:r>
            <a:r>
              <a:rPr lang="es-CO"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a:t>
            </a:r>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p>
        </p:txBody>
      </p:sp>
      <p:grpSp>
        <p:nvGrpSpPr>
          <p:cNvPr id="5" name="Grupo 4">
            <a:extLst>
              <a:ext uri="{FF2B5EF4-FFF2-40B4-BE49-F238E27FC236}">
                <a16:creationId xmlns:a16="http://schemas.microsoft.com/office/drawing/2014/main" id="{3ACA5EA7-EC5F-76C2-E9CB-6BA9CEEBE5F1}"/>
              </a:ext>
            </a:extLst>
          </p:cNvPr>
          <p:cNvGrpSpPr/>
          <p:nvPr/>
        </p:nvGrpSpPr>
        <p:grpSpPr>
          <a:xfrm>
            <a:off x="3158277" y="1907176"/>
            <a:ext cx="3307496" cy="931093"/>
            <a:chOff x="3310212" y="2558994"/>
            <a:chExt cx="3307496" cy="931093"/>
          </a:xfrm>
        </p:grpSpPr>
        <p:sp>
          <p:nvSpPr>
            <p:cNvPr id="6" name="Rectángulo 5">
              <a:extLst>
                <a:ext uri="{FF2B5EF4-FFF2-40B4-BE49-F238E27FC236}">
                  <a16:creationId xmlns:a16="http://schemas.microsoft.com/office/drawing/2014/main" id="{25951F85-D2A1-0476-019F-EEED33BCCF53}"/>
                </a:ext>
              </a:extLst>
            </p:cNvPr>
            <p:cNvSpPr/>
            <p:nvPr/>
          </p:nvSpPr>
          <p:spPr>
            <a:xfrm>
              <a:off x="3310212" y="2566757"/>
              <a:ext cx="2048959" cy="923330"/>
            </a:xfrm>
            <a:prstGeom prst="rect">
              <a:avLst/>
            </a:prstGeom>
            <a:noFill/>
            <a:ln>
              <a:noFill/>
            </a:ln>
          </p:spPr>
          <p:txBody>
            <a:bodyPr wrap="none" lIns="91440" tIns="45720" rIns="91440" bIns="45720">
              <a:spAutoFit/>
            </a:bodyPr>
            <a:lstStyle/>
            <a:p>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Lista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7" name="Rectángulo 6">
              <a:extLst>
                <a:ext uri="{FF2B5EF4-FFF2-40B4-BE49-F238E27FC236}">
                  <a16:creationId xmlns:a16="http://schemas.microsoft.com/office/drawing/2014/main" id="{81794C7D-9892-E545-7721-870E77AA9D59}"/>
                </a:ext>
              </a:extLst>
            </p:cNvPr>
            <p:cNvSpPr/>
            <p:nvPr/>
          </p:nvSpPr>
          <p:spPr>
            <a:xfrm>
              <a:off x="5086520" y="2558994"/>
              <a:ext cx="1531188" cy="923330"/>
            </a:xfrm>
            <a:prstGeom prst="rect">
              <a:avLst/>
            </a:prstGeom>
            <a:noFill/>
            <a:ln>
              <a:noFill/>
            </a:ln>
          </p:spPr>
          <p:txBody>
            <a:bodyPr wrap="none" lIns="91440" tIns="45720" rIns="91440" bIns="45720">
              <a:spAutoFit/>
            </a:bodyPr>
            <a:lstStyle/>
            <a:p>
              <a:r>
                <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a:t>
              </a:r>
              <a:r>
                <a:rPr lang="es-ES" sz="54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sp>
        <p:nvSpPr>
          <p:cNvPr id="8" name="Rectángulo 7">
            <a:extLst>
              <a:ext uri="{FF2B5EF4-FFF2-40B4-BE49-F238E27FC236}">
                <a16:creationId xmlns:a16="http://schemas.microsoft.com/office/drawing/2014/main" id="{FA44431E-7A3D-AF89-31FA-37FF067450AA}"/>
              </a:ext>
            </a:extLst>
          </p:cNvPr>
          <p:cNvSpPr/>
          <p:nvPr/>
        </p:nvSpPr>
        <p:spPr>
          <a:xfrm>
            <a:off x="3969264" y="2938788"/>
            <a:ext cx="2759494" cy="2062103"/>
          </a:xfrm>
          <a:prstGeom prst="rect">
            <a:avLst/>
          </a:prstGeom>
          <a:noFill/>
          <a:ln w="38100">
            <a:solidFill>
              <a:schemeClr val="accent6">
                <a:lumMod val="60000"/>
                <a:lumOff val="40000"/>
              </a:schemeClr>
            </a:solidFill>
          </a:ln>
        </p:spPr>
        <p:txBody>
          <a:bodyPr wrap="square" lIns="91440" tIns="45720" rIns="91440" bIns="45720">
            <a:spAutoFit/>
          </a:bodyPr>
          <a:lstStyle/>
          <a:p>
            <a:r>
              <a:rPr lang="es-ES" sz="28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Cantidad</a:t>
            </a:r>
          </a:p>
          <a:p>
            <a:r>
              <a:rPr lang="es-ES" sz="28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Máximo</a:t>
            </a:r>
          </a:p>
          <a:p>
            <a:r>
              <a:rPr lang="es-ES" sz="28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Mínimo</a:t>
            </a:r>
          </a:p>
          <a:p>
            <a:r>
              <a:rPr lang="es-ES" sz="28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Ordenar </a:t>
            </a:r>
            <a:r>
              <a:rPr lang="es-ES" sz="16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badi Extra Light" panose="020F0502020204030204" pitchFamily="34" charset="0"/>
                <a:cs typeface="Aharoni" panose="02010803020104030203" pitchFamily="2" charset="-79"/>
              </a:rPr>
              <a:t>(comparar método con función)</a:t>
            </a:r>
            <a:endParaRPr lang="es-ES" sz="28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badi Extra Light" panose="020F0502020204030204" pitchFamily="34" charset="0"/>
              <a:cs typeface="Aharoni" panose="02010803020104030203" pitchFamily="2" charset="-79"/>
            </a:endParaRPr>
          </a:p>
        </p:txBody>
      </p:sp>
      <p:sp>
        <p:nvSpPr>
          <p:cNvPr id="12" name="Rectángulo 11">
            <a:extLst>
              <a:ext uri="{FF2B5EF4-FFF2-40B4-BE49-F238E27FC236}">
                <a16:creationId xmlns:a16="http://schemas.microsoft.com/office/drawing/2014/main" id="{D814FE87-664B-248C-BD12-5D719E1FFAD5}"/>
              </a:ext>
            </a:extLst>
          </p:cNvPr>
          <p:cNvSpPr/>
          <p:nvPr/>
        </p:nvSpPr>
        <p:spPr>
          <a:xfrm>
            <a:off x="10211692" y="3976904"/>
            <a:ext cx="184731" cy="923330"/>
          </a:xfrm>
          <a:prstGeom prst="rect">
            <a:avLst/>
          </a:prstGeom>
          <a:noFill/>
          <a:ln>
            <a:noFill/>
          </a:ln>
        </p:spPr>
        <p:txBody>
          <a:bodyPr wrap="none" lIns="91440" tIns="45720" rIns="91440" bIns="45720">
            <a:spAutoFit/>
          </a:bodyPr>
          <a:lstStyle/>
          <a:p>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nvGrpSpPr>
          <p:cNvPr id="15" name="Grupo 14">
            <a:extLst>
              <a:ext uri="{FF2B5EF4-FFF2-40B4-BE49-F238E27FC236}">
                <a16:creationId xmlns:a16="http://schemas.microsoft.com/office/drawing/2014/main" id="{E763DDC7-4CE2-C83A-04BC-09B6EF95EF5B}"/>
              </a:ext>
            </a:extLst>
          </p:cNvPr>
          <p:cNvGrpSpPr/>
          <p:nvPr/>
        </p:nvGrpSpPr>
        <p:grpSpPr>
          <a:xfrm>
            <a:off x="7692522" y="1204594"/>
            <a:ext cx="3247838" cy="3109463"/>
            <a:chOff x="7790479" y="1491254"/>
            <a:chExt cx="3247838" cy="3109463"/>
          </a:xfrm>
        </p:grpSpPr>
        <p:pic>
          <p:nvPicPr>
            <p:cNvPr id="1026" name="Picture 2" descr="Mujer vector PNG | PNG Mart">
              <a:extLst>
                <a:ext uri="{FF2B5EF4-FFF2-40B4-BE49-F238E27FC236}">
                  <a16:creationId xmlns:a16="http://schemas.microsoft.com/office/drawing/2014/main" id="{27D57691-E5D6-F112-825E-0427C7C262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0479" y="1491254"/>
              <a:ext cx="3247838" cy="2093188"/>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65AC8856-0ED1-A757-1A10-F4316434F881}"/>
                </a:ext>
              </a:extLst>
            </p:cNvPr>
            <p:cNvSpPr/>
            <p:nvPr/>
          </p:nvSpPr>
          <p:spPr>
            <a:xfrm>
              <a:off x="8651141" y="3646610"/>
              <a:ext cx="2167581" cy="954107"/>
            </a:xfrm>
            <a:prstGeom prst="rect">
              <a:avLst/>
            </a:prstGeom>
            <a:noFill/>
            <a:ln>
              <a:noFill/>
            </a:ln>
          </p:spPr>
          <p:txBody>
            <a:bodyPr wrap="none" lIns="91440" tIns="45720" rIns="91440" bIns="45720">
              <a:spAutoFit/>
            </a:bodyPr>
            <a:lstStyle/>
            <a:p>
              <a:r>
                <a:rPr lang="es-ES" sz="28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Lista </a:t>
              </a:r>
              <a:r>
                <a:rPr lang="es-ES" sz="28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a:t>
              </a:r>
              <a:r>
                <a:rPr lang="es-ES" sz="28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endParaRPr lang="es-ES" sz="28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r>
                <a:rPr lang="es-ES" sz="28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(numérica)</a:t>
              </a:r>
              <a:endParaRPr lang="es-ES" sz="28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sp>
        <p:nvSpPr>
          <p:cNvPr id="16" name="Rectángulo 15">
            <a:extLst>
              <a:ext uri="{FF2B5EF4-FFF2-40B4-BE49-F238E27FC236}">
                <a16:creationId xmlns:a16="http://schemas.microsoft.com/office/drawing/2014/main" id="{7A72DBF2-D9F2-51FF-9156-B600FCAEE2C3}"/>
              </a:ext>
            </a:extLst>
          </p:cNvPr>
          <p:cNvSpPr/>
          <p:nvPr/>
        </p:nvSpPr>
        <p:spPr>
          <a:xfrm>
            <a:off x="9713383" y="4308143"/>
            <a:ext cx="1366080" cy="523220"/>
          </a:xfrm>
          <a:prstGeom prst="rect">
            <a:avLst/>
          </a:prstGeom>
          <a:noFill/>
          <a:ln>
            <a:noFill/>
          </a:ln>
        </p:spPr>
        <p:txBody>
          <a:bodyPr wrap="none" lIns="91440" tIns="45720" rIns="91440" bIns="45720">
            <a:spAutoFit/>
          </a:bodyPr>
          <a:lstStyle/>
          <a:p>
            <a:r>
              <a:rPr lang="es-ES" sz="28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10 </a:t>
            </a:r>
            <a:r>
              <a:rPr lang="es-ES" sz="2800" b="1" cap="none" spc="0" dirty="0" err="1">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mins</a:t>
            </a:r>
            <a:endParaRPr lang="es-ES" sz="28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3839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grpId="1" nodeType="clickEffect">
                                  <p:stCondLst>
                                    <p:cond delay="0"/>
                                  </p:stCondLst>
                                  <p:childTnLst>
                                    <p:animRot by="120000">
                                      <p:cBhvr>
                                        <p:cTn id="12" dur="100" fill="hold">
                                          <p:stCondLst>
                                            <p:cond delay="0"/>
                                          </p:stCondLst>
                                        </p:cTn>
                                        <p:tgtEl>
                                          <p:spTgt spid="2"/>
                                        </p:tgtEl>
                                        <p:attrNameLst>
                                          <p:attrName>r</p:attrName>
                                        </p:attrNameLst>
                                      </p:cBhvr>
                                    </p:animRot>
                                    <p:animRot by="-240000">
                                      <p:cBhvr>
                                        <p:cTn id="13" dur="200" fill="hold">
                                          <p:stCondLst>
                                            <p:cond delay="200"/>
                                          </p:stCondLst>
                                        </p:cTn>
                                        <p:tgtEl>
                                          <p:spTgt spid="2"/>
                                        </p:tgtEl>
                                        <p:attrNameLst>
                                          <p:attrName>r</p:attrName>
                                        </p:attrNameLst>
                                      </p:cBhvr>
                                    </p:animRot>
                                    <p:animRot by="240000">
                                      <p:cBhvr>
                                        <p:cTn id="14" dur="200" fill="hold">
                                          <p:stCondLst>
                                            <p:cond delay="400"/>
                                          </p:stCondLst>
                                        </p:cTn>
                                        <p:tgtEl>
                                          <p:spTgt spid="2"/>
                                        </p:tgtEl>
                                        <p:attrNameLst>
                                          <p:attrName>r</p:attrName>
                                        </p:attrNameLst>
                                      </p:cBhvr>
                                    </p:animRot>
                                    <p:animRot by="-240000">
                                      <p:cBhvr>
                                        <p:cTn id="15" dur="200" fill="hold">
                                          <p:stCondLst>
                                            <p:cond delay="600"/>
                                          </p:stCondLst>
                                        </p:cTn>
                                        <p:tgtEl>
                                          <p:spTgt spid="2"/>
                                        </p:tgtEl>
                                        <p:attrNameLst>
                                          <p:attrName>r</p:attrName>
                                        </p:attrNameLst>
                                      </p:cBhvr>
                                    </p:animRot>
                                    <p:animRot by="120000">
                                      <p:cBhvr>
                                        <p:cTn id="16" dur="200" fill="hold">
                                          <p:stCondLst>
                                            <p:cond delay="800"/>
                                          </p:stCondLst>
                                        </p:cTn>
                                        <p:tgtEl>
                                          <p:spTgt spid="2"/>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grpId="1" nodeType="clickEffect">
                                  <p:stCondLst>
                                    <p:cond delay="0"/>
                                  </p:stCondLst>
                                  <p:childTnLst>
                                    <p:animRot by="120000">
                                      <p:cBhvr>
                                        <p:cTn id="32" dur="100" fill="hold">
                                          <p:stCondLst>
                                            <p:cond delay="0"/>
                                          </p:stCondLst>
                                        </p:cTn>
                                        <p:tgtEl>
                                          <p:spTgt spid="8"/>
                                        </p:tgtEl>
                                        <p:attrNameLst>
                                          <p:attrName>r</p:attrName>
                                        </p:attrNameLst>
                                      </p:cBhvr>
                                    </p:animRot>
                                    <p:animRot by="-240000">
                                      <p:cBhvr>
                                        <p:cTn id="33" dur="200" fill="hold">
                                          <p:stCondLst>
                                            <p:cond delay="200"/>
                                          </p:stCondLst>
                                        </p:cTn>
                                        <p:tgtEl>
                                          <p:spTgt spid="8"/>
                                        </p:tgtEl>
                                        <p:attrNameLst>
                                          <p:attrName>r</p:attrName>
                                        </p:attrNameLst>
                                      </p:cBhvr>
                                    </p:animRot>
                                    <p:animRot by="240000">
                                      <p:cBhvr>
                                        <p:cTn id="34" dur="200" fill="hold">
                                          <p:stCondLst>
                                            <p:cond delay="400"/>
                                          </p:stCondLst>
                                        </p:cTn>
                                        <p:tgtEl>
                                          <p:spTgt spid="8"/>
                                        </p:tgtEl>
                                        <p:attrNameLst>
                                          <p:attrName>r</p:attrName>
                                        </p:attrNameLst>
                                      </p:cBhvr>
                                    </p:animRot>
                                    <p:animRot by="-240000">
                                      <p:cBhvr>
                                        <p:cTn id="35" dur="200" fill="hold">
                                          <p:stCondLst>
                                            <p:cond delay="600"/>
                                          </p:stCondLst>
                                        </p:cTn>
                                        <p:tgtEl>
                                          <p:spTgt spid="8"/>
                                        </p:tgtEl>
                                        <p:attrNameLst>
                                          <p:attrName>r</p:attrName>
                                        </p:attrNameLst>
                                      </p:cBhvr>
                                    </p:animRot>
                                    <p:animRot by="120000">
                                      <p:cBhvr>
                                        <p:cTn id="36" dur="200" fill="hold">
                                          <p:stCondLst>
                                            <p:cond delay="800"/>
                                          </p:stCondLst>
                                        </p:cTn>
                                        <p:tgtEl>
                                          <p:spTgt spid="8"/>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8" grpId="0" animBg="1"/>
      <p:bldP spid="8" grpId="1"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C3FA8E9-8421-EA4B-9B80-D06E6EBCD53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CF09241-C6DB-5D43-4077-232E8EB73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ángulo 11">
            <a:extLst>
              <a:ext uri="{FF2B5EF4-FFF2-40B4-BE49-F238E27FC236}">
                <a16:creationId xmlns:a16="http://schemas.microsoft.com/office/drawing/2014/main" id="{ADB1FB6A-635D-46AF-80D0-BA44054601BA}"/>
              </a:ext>
            </a:extLst>
          </p:cNvPr>
          <p:cNvSpPr/>
          <p:nvPr/>
        </p:nvSpPr>
        <p:spPr>
          <a:xfrm>
            <a:off x="10211692" y="3976904"/>
            <a:ext cx="184731" cy="923330"/>
          </a:xfrm>
          <a:prstGeom prst="rect">
            <a:avLst/>
          </a:prstGeom>
          <a:noFill/>
          <a:ln>
            <a:noFill/>
          </a:ln>
        </p:spPr>
        <p:txBody>
          <a:bodyPr wrap="none" lIns="91440" tIns="45720" rIns="91440" bIns="45720">
            <a:spAutoFit/>
          </a:bodyPr>
          <a:lstStyle/>
          <a:p>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4" name="Rectángulo 3">
            <a:extLst>
              <a:ext uri="{FF2B5EF4-FFF2-40B4-BE49-F238E27FC236}">
                <a16:creationId xmlns:a16="http://schemas.microsoft.com/office/drawing/2014/main" id="{53F6FDE0-D4B6-4BA4-99D1-BC16B6181BE9}"/>
              </a:ext>
            </a:extLst>
          </p:cNvPr>
          <p:cNvSpPr/>
          <p:nvPr/>
        </p:nvSpPr>
        <p:spPr>
          <a:xfrm>
            <a:off x="2983359" y="1595278"/>
            <a:ext cx="8682777" cy="4247317"/>
          </a:xfrm>
          <a:prstGeom prst="rect">
            <a:avLst/>
          </a:prstGeom>
          <a:noFill/>
          <a:ln>
            <a:noFill/>
          </a:ln>
        </p:spPr>
        <p:txBody>
          <a:bodyPr wrap="square" lIns="91440" tIns="45720" rIns="91440" bIns="45720">
            <a:spAutoFit/>
          </a:bodyPr>
          <a:lstStyle/>
          <a:p>
            <a:r>
              <a:rPr lang="es-MX"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Condicionales</a:t>
            </a:r>
          </a:p>
          <a:p>
            <a:endParaRPr lang="es-MX"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marL="685800" indent="-685800">
              <a:buFont typeface="Arial" panose="020B0604020202020204" pitchFamily="34" charset="0"/>
              <a:buChar char="•"/>
            </a:pPr>
            <a:r>
              <a:rPr lang="es-MX" sz="5400" b="1" dirty="0" err="1">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if</a:t>
            </a:r>
            <a:r>
              <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si</a:t>
            </a:r>
          </a:p>
          <a:p>
            <a:pPr marL="685800" indent="-685800">
              <a:buFont typeface="Arial" panose="020B0604020202020204" pitchFamily="34" charset="0"/>
              <a:buChar char="•"/>
            </a:pPr>
            <a:r>
              <a:rPr lang="es-MX" sz="5400" b="1" dirty="0" err="1">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else</a:t>
            </a:r>
            <a:r>
              <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si no </a:t>
            </a:r>
          </a:p>
          <a:p>
            <a:pPr marL="685800" indent="-685800">
              <a:buFont typeface="Arial" panose="020B0604020202020204" pitchFamily="34" charset="0"/>
              <a:buChar char="•"/>
            </a:pPr>
            <a:r>
              <a:rPr lang="es-MX" sz="5400" b="1" dirty="0" err="1">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elif</a:t>
            </a:r>
            <a:r>
              <a:rPr lang="es-MX"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a:t>
            </a:r>
            <a:r>
              <a:rPr lang="es-CO"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de lo contrario, si..</a:t>
            </a:r>
            <a:endPar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1515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3654833-2795-683C-9E53-BDD3FDD9499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F55626A-7E6F-780A-604B-95CFCF422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ángulo 11">
            <a:extLst>
              <a:ext uri="{FF2B5EF4-FFF2-40B4-BE49-F238E27FC236}">
                <a16:creationId xmlns:a16="http://schemas.microsoft.com/office/drawing/2014/main" id="{A9553924-BF08-C3F7-003B-54708C4E15CE}"/>
              </a:ext>
            </a:extLst>
          </p:cNvPr>
          <p:cNvSpPr/>
          <p:nvPr/>
        </p:nvSpPr>
        <p:spPr>
          <a:xfrm>
            <a:off x="10211692" y="3976904"/>
            <a:ext cx="184731" cy="923330"/>
          </a:xfrm>
          <a:prstGeom prst="rect">
            <a:avLst/>
          </a:prstGeom>
          <a:noFill/>
          <a:ln>
            <a:noFill/>
          </a:ln>
        </p:spPr>
        <p:txBody>
          <a:bodyPr wrap="none" lIns="91440" tIns="45720" rIns="91440" bIns="45720">
            <a:spAutoFit/>
          </a:bodyPr>
          <a:lstStyle/>
          <a:p>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4" name="Rectángulo 3">
            <a:extLst>
              <a:ext uri="{FF2B5EF4-FFF2-40B4-BE49-F238E27FC236}">
                <a16:creationId xmlns:a16="http://schemas.microsoft.com/office/drawing/2014/main" id="{072F09C9-3A1E-9199-DA00-CB9900F36F3D}"/>
              </a:ext>
            </a:extLst>
          </p:cNvPr>
          <p:cNvSpPr/>
          <p:nvPr/>
        </p:nvSpPr>
        <p:spPr>
          <a:xfrm>
            <a:off x="2983359" y="1595278"/>
            <a:ext cx="8682777" cy="4247317"/>
          </a:xfrm>
          <a:prstGeom prst="rect">
            <a:avLst/>
          </a:prstGeom>
          <a:noFill/>
          <a:ln>
            <a:noFill/>
          </a:ln>
        </p:spPr>
        <p:txBody>
          <a:bodyPr wrap="square" lIns="91440" tIns="45720" rIns="91440" bIns="45720">
            <a:spAutoFit/>
          </a:bodyPr>
          <a:lstStyle/>
          <a:p>
            <a:r>
              <a:rPr lang="es-MX"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Operadores Lógicos: </a:t>
            </a:r>
          </a:p>
          <a:p>
            <a:endParaRPr lang="es-MX"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marL="685800" indent="-685800">
              <a:buFont typeface="Arial" panose="020B0604020202020204" pitchFamily="34" charset="0"/>
              <a:buChar char="•"/>
            </a:pPr>
            <a:r>
              <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and = y</a:t>
            </a:r>
          </a:p>
          <a:p>
            <a:pPr marL="685800" indent="-685800">
              <a:buFont typeface="Arial" panose="020B0604020202020204" pitchFamily="34" charset="0"/>
              <a:buChar char="•"/>
            </a:pPr>
            <a:r>
              <a:rPr lang="es-MX" sz="5400" b="1" dirty="0" err="1">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or</a:t>
            </a:r>
            <a:r>
              <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o</a:t>
            </a:r>
          </a:p>
          <a:p>
            <a:pPr marL="685800" indent="-685800">
              <a:buFont typeface="Arial" panose="020B0604020202020204" pitchFamily="34" charset="0"/>
              <a:buChar char="•"/>
            </a:pPr>
            <a:r>
              <a:rPr lang="es-MX" sz="5400" b="1" dirty="0" err="1">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not</a:t>
            </a:r>
            <a:r>
              <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 no</a:t>
            </a:r>
          </a:p>
        </p:txBody>
      </p:sp>
    </p:spTree>
    <p:extLst>
      <p:ext uri="{BB962C8B-B14F-4D97-AF65-F5344CB8AC3E}">
        <p14:creationId xmlns:p14="http://schemas.microsoft.com/office/powerpoint/2010/main" val="112008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55FFF-695F-46A3-2645-F30265326DC7}"/>
            </a:ext>
          </a:extLst>
        </p:cNvPr>
        <p:cNvGrpSpPr/>
        <p:nvPr/>
      </p:nvGrpSpPr>
      <p:grpSpPr>
        <a:xfrm>
          <a:off x="0" y="0"/>
          <a:ext cx="0" cy="0"/>
          <a:chOff x="0" y="0"/>
          <a:chExt cx="0" cy="0"/>
        </a:xfrm>
      </p:grpSpPr>
      <p:pic>
        <p:nvPicPr>
          <p:cNvPr id="3078" name="Picture 6" descr="Habitación vacía con plantas y pared azul | Foto Premium">
            <a:extLst>
              <a:ext uri="{FF2B5EF4-FFF2-40B4-BE49-F238E27FC236}">
                <a16:creationId xmlns:a16="http://schemas.microsoft.com/office/drawing/2014/main" id="{6A281C7B-7A30-D179-2531-06756AE86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91" t="149" b="-149"/>
          <a:stretch/>
        </p:blipFill>
        <p:spPr bwMode="auto">
          <a:xfrm>
            <a:off x="2126476" y="0"/>
            <a:ext cx="10026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scritorio">
            <a:extLst>
              <a:ext uri="{FF2B5EF4-FFF2-40B4-BE49-F238E27FC236}">
                <a16:creationId xmlns:a16="http://schemas.microsoft.com/office/drawing/2014/main" id="{76336E06-24B4-F83E-7F39-77FC62C792D7}"/>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138" r="4522" b="13128"/>
          <a:stretch/>
        </p:blipFill>
        <p:spPr bwMode="auto">
          <a:xfrm>
            <a:off x="5152995" y="3734732"/>
            <a:ext cx="3305458" cy="31437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chool Materials Clip Art Cartoon Open Book PNG 23985138 PNG">
            <a:extLst>
              <a:ext uri="{FF2B5EF4-FFF2-40B4-BE49-F238E27FC236}">
                <a16:creationId xmlns:a16="http://schemas.microsoft.com/office/drawing/2014/main" id="{23B98C7C-36CA-5B5E-5B3F-3AD9B5BD9B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5555" y="2837541"/>
            <a:ext cx="2187857" cy="21878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erramientas de arte de pintura de colores brillantes Elementos artísticos  vectoriales dibujados a mano Paleta de pinceles y tubos de acuarela o  acrílico | Vector Premium">
            <a:extLst>
              <a:ext uri="{FF2B5EF4-FFF2-40B4-BE49-F238E27FC236}">
                <a16:creationId xmlns:a16="http://schemas.microsoft.com/office/drawing/2014/main" id="{BA94EFCF-1A96-ACF0-A16B-ED02FD3E6820}"/>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0984" y="4734849"/>
            <a:ext cx="1185439" cy="114349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rayon Split Monogram Svg, crayon svg, teacher svg, school svg, apple ...">
            <a:extLst>
              <a:ext uri="{FF2B5EF4-FFF2-40B4-BE49-F238E27FC236}">
                <a16:creationId xmlns:a16="http://schemas.microsoft.com/office/drawing/2014/main" id="{9C224C59-B205-58FC-71E9-77C786FDB5F2}"/>
              </a:ext>
            </a:extLst>
          </p:cNvPr>
          <p:cNvPicPr>
            <a:picLocks noChangeAspect="1" noChangeArrowheads="1"/>
          </p:cNvPicPr>
          <p:nvPr/>
        </p:nvPicPr>
        <p:blipFill rotWithShape="1">
          <a:blip r:embed="rId7" cstate="print">
            <a:clrChange>
              <a:clrFrom>
                <a:srgbClr val="F8F8F8"/>
              </a:clrFrom>
              <a:clrTo>
                <a:srgbClr val="F8F8F8">
                  <a:alpha val="0"/>
                </a:srgbClr>
              </a:clrTo>
            </a:clrChange>
            <a:extLst>
              <a:ext uri="{28A0092B-C50C-407E-A947-70E740481C1C}">
                <a14:useLocalDpi xmlns:a14="http://schemas.microsoft.com/office/drawing/2010/main" val="0"/>
              </a:ext>
            </a:extLst>
          </a:blip>
          <a:srcRect l="11742" r="10742" b="7381"/>
          <a:stretch/>
        </p:blipFill>
        <p:spPr bwMode="auto">
          <a:xfrm>
            <a:off x="3591765" y="2637734"/>
            <a:ext cx="812862" cy="11847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ld books concept illustration 47531544 Vector Art at Vecteezy">
            <a:extLst>
              <a:ext uri="{FF2B5EF4-FFF2-40B4-BE49-F238E27FC236}">
                <a16:creationId xmlns:a16="http://schemas.microsoft.com/office/drawing/2014/main" id="{303B3972-3AF6-9914-6A9D-567A3058F0B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71781" y="927540"/>
            <a:ext cx="1436585" cy="13409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nterior de nuestra tienda física en Salamanca especializada en ...">
            <a:extLst>
              <a:ext uri="{FF2B5EF4-FFF2-40B4-BE49-F238E27FC236}">
                <a16:creationId xmlns:a16="http://schemas.microsoft.com/office/drawing/2014/main" id="{2AFBCB80-FD18-DBD8-6C3D-88AA915EBE8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77751" y="3625238"/>
            <a:ext cx="3493970" cy="232931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983CCD69-1527-A18C-21EA-90630797B4A1}"/>
              </a:ext>
            </a:extLst>
          </p:cNvPr>
          <p:cNvSpPr/>
          <p:nvPr/>
        </p:nvSpPr>
        <p:spPr>
          <a:xfrm>
            <a:off x="5555257" y="1888988"/>
            <a:ext cx="2752164" cy="523220"/>
          </a:xfrm>
          <a:prstGeom prst="rect">
            <a:avLst/>
          </a:prstGeom>
          <a:noFill/>
        </p:spPr>
        <p:txBody>
          <a:bodyPr wrap="none" lIns="91440" tIns="45720" rIns="91440" bIns="45720">
            <a:spAutoFit/>
          </a:bodyPr>
          <a:lstStyle/>
          <a:p>
            <a:pPr algn="ctr"/>
            <a:r>
              <a:rPr lang="es-ES" sz="2800" b="1" dirty="0">
                <a:ln w="0"/>
                <a:solidFill>
                  <a:schemeClr val="bg1">
                    <a:lumMod val="95000"/>
                  </a:schemeClr>
                </a:solidFill>
                <a:effectLst>
                  <a:outerShdw blurRad="38100" dist="19050" dir="2700000" algn="tl" rotWithShape="0">
                    <a:schemeClr val="dk1">
                      <a:alpha val="40000"/>
                    </a:schemeClr>
                  </a:outerShdw>
                </a:effectLst>
              </a:rPr>
              <a:t>Su Computador</a:t>
            </a:r>
            <a:endParaRPr lang="es-ES" sz="2800" b="1" cap="none" spc="0" dirty="0">
              <a:ln w="0"/>
              <a:solidFill>
                <a:schemeClr val="bg1">
                  <a:lumMod val="95000"/>
                </a:schemeClr>
              </a:solidFill>
              <a:effectLst>
                <a:outerShdw blurRad="38100" dist="19050" dir="2700000" algn="tl" rotWithShape="0">
                  <a:schemeClr val="dk1">
                    <a:alpha val="40000"/>
                  </a:schemeClr>
                </a:outerShdw>
              </a:effectLst>
            </a:endParaRPr>
          </a:p>
        </p:txBody>
      </p:sp>
      <p:sp>
        <p:nvSpPr>
          <p:cNvPr id="13" name="Rectángulo 12">
            <a:extLst>
              <a:ext uri="{FF2B5EF4-FFF2-40B4-BE49-F238E27FC236}">
                <a16:creationId xmlns:a16="http://schemas.microsoft.com/office/drawing/2014/main" id="{A3680981-6440-6BA4-9FFD-74D1D266CBFC}"/>
              </a:ext>
            </a:extLst>
          </p:cNvPr>
          <p:cNvSpPr/>
          <p:nvPr/>
        </p:nvSpPr>
        <p:spPr>
          <a:xfrm>
            <a:off x="4693784" y="4612938"/>
            <a:ext cx="3517310" cy="523220"/>
          </a:xfrm>
          <a:prstGeom prst="rect">
            <a:avLst/>
          </a:prstGeom>
          <a:noFill/>
        </p:spPr>
        <p:txBody>
          <a:bodyPr wrap="none" lIns="91440" tIns="45720" rIns="91440" bIns="45720">
            <a:spAutoFit/>
          </a:bodyPr>
          <a:lstStyle/>
          <a:p>
            <a:pPr algn="ctr"/>
            <a:r>
              <a:rPr lang="es-ES" sz="2800" dirty="0">
                <a:ln w="0"/>
                <a:effectLst>
                  <a:outerShdw blurRad="38100" dist="19050" dir="2700000" algn="tl" rotWithShape="0">
                    <a:schemeClr val="dk1">
                      <a:alpha val="40000"/>
                    </a:schemeClr>
                  </a:outerShdw>
                </a:effectLst>
              </a:rPr>
              <a:t>Entorno de desarrollo</a:t>
            </a:r>
            <a:endParaRPr lang="es-ES" sz="2800" b="0" cap="none" spc="0" dirty="0">
              <a:ln w="0"/>
              <a:solidFill>
                <a:schemeClr val="tx1"/>
              </a:solidFill>
              <a:effectLst>
                <a:outerShdw blurRad="38100" dist="19050" dir="2700000" algn="tl" rotWithShape="0">
                  <a:schemeClr val="dk1">
                    <a:alpha val="40000"/>
                  </a:schemeClr>
                </a:outerShdw>
              </a:effectLst>
            </a:endParaRPr>
          </a:p>
        </p:txBody>
      </p:sp>
      <p:sp>
        <p:nvSpPr>
          <p:cNvPr id="14" name="Rectángulo 13">
            <a:extLst>
              <a:ext uri="{FF2B5EF4-FFF2-40B4-BE49-F238E27FC236}">
                <a16:creationId xmlns:a16="http://schemas.microsoft.com/office/drawing/2014/main" id="{25276B00-DAA9-94BF-A0A1-D94159325B2B}"/>
              </a:ext>
            </a:extLst>
          </p:cNvPr>
          <p:cNvSpPr/>
          <p:nvPr/>
        </p:nvSpPr>
        <p:spPr>
          <a:xfrm>
            <a:off x="5307995" y="3505262"/>
            <a:ext cx="2689006" cy="523220"/>
          </a:xfrm>
          <a:prstGeom prst="rect">
            <a:avLst/>
          </a:prstGeom>
          <a:noFill/>
        </p:spPr>
        <p:txBody>
          <a:bodyPr wrap="none" lIns="91440" tIns="45720" rIns="91440" bIns="45720">
            <a:spAutoFit/>
          </a:bodyPr>
          <a:lstStyle/>
          <a:p>
            <a:pPr algn="ctr"/>
            <a:r>
              <a:rPr lang="es-ES" sz="2800" dirty="0">
                <a:ln w="0"/>
                <a:effectLst>
                  <a:outerShdw blurRad="38100" dist="19050" dir="2700000" algn="tl" rotWithShape="0">
                    <a:schemeClr val="dk1">
                      <a:alpha val="40000"/>
                    </a:schemeClr>
                  </a:outerShdw>
                </a:effectLst>
              </a:rPr>
              <a:t>Editor de código</a:t>
            </a:r>
            <a:endParaRPr lang="es-ES" sz="2800" b="0" cap="none" spc="0" dirty="0">
              <a:ln w="0"/>
              <a:solidFill>
                <a:schemeClr val="tx1"/>
              </a:solidFill>
              <a:effectLst>
                <a:outerShdw blurRad="38100" dist="19050" dir="2700000" algn="tl" rotWithShape="0">
                  <a:schemeClr val="dk1">
                    <a:alpha val="40000"/>
                  </a:schemeClr>
                </a:outerShdw>
              </a:effectLst>
            </a:endParaRPr>
          </a:p>
        </p:txBody>
      </p:sp>
      <p:grpSp>
        <p:nvGrpSpPr>
          <p:cNvPr id="19" name="Grupo 18">
            <a:extLst>
              <a:ext uri="{FF2B5EF4-FFF2-40B4-BE49-F238E27FC236}">
                <a16:creationId xmlns:a16="http://schemas.microsoft.com/office/drawing/2014/main" id="{B36CBA92-BB6B-39F2-1F15-86E385C04831}"/>
              </a:ext>
            </a:extLst>
          </p:cNvPr>
          <p:cNvGrpSpPr/>
          <p:nvPr/>
        </p:nvGrpSpPr>
        <p:grpSpPr>
          <a:xfrm>
            <a:off x="3451464" y="2153078"/>
            <a:ext cx="1568174" cy="4060139"/>
            <a:chOff x="3451464" y="2153078"/>
            <a:chExt cx="1568174" cy="4060139"/>
          </a:xfrm>
        </p:grpSpPr>
        <p:sp>
          <p:nvSpPr>
            <p:cNvPr id="16" name="Rectángulo 15">
              <a:extLst>
                <a:ext uri="{FF2B5EF4-FFF2-40B4-BE49-F238E27FC236}">
                  <a16:creationId xmlns:a16="http://schemas.microsoft.com/office/drawing/2014/main" id="{67860C1D-8E1F-F27F-F85B-B71A7A5FBD08}"/>
                </a:ext>
              </a:extLst>
            </p:cNvPr>
            <p:cNvSpPr/>
            <p:nvPr/>
          </p:nvSpPr>
          <p:spPr>
            <a:xfrm>
              <a:off x="3464355" y="2153078"/>
              <a:ext cx="1526252" cy="523220"/>
            </a:xfrm>
            <a:prstGeom prst="rect">
              <a:avLst/>
            </a:prstGeom>
            <a:noFill/>
          </p:spPr>
          <p:txBody>
            <a:bodyPr wrap="none" lIns="91440" tIns="45720" rIns="91440" bIns="45720">
              <a:spAutoFit/>
            </a:bodyPr>
            <a:lstStyle/>
            <a:p>
              <a:pPr algn="ctr"/>
              <a:r>
                <a:rPr lang="es-ES" sz="2800" dirty="0">
                  <a:ln w="0"/>
                  <a:effectLst>
                    <a:outerShdw blurRad="38100" dist="19050" dir="2700000" algn="tl" rotWithShape="0">
                      <a:schemeClr val="dk1">
                        <a:alpha val="40000"/>
                      </a:schemeClr>
                    </a:outerShdw>
                  </a:effectLst>
                </a:rPr>
                <a:t>Librerías</a:t>
              </a:r>
              <a:endParaRPr lang="es-ES" sz="2800" b="0" cap="none" spc="0" dirty="0">
                <a:ln w="0"/>
                <a:solidFill>
                  <a:schemeClr val="tx1"/>
                </a:solidFill>
                <a:effectLst>
                  <a:outerShdw blurRad="38100" dist="19050" dir="2700000" algn="tl" rotWithShape="0">
                    <a:schemeClr val="dk1">
                      <a:alpha val="40000"/>
                    </a:schemeClr>
                  </a:outerShdw>
                </a:effectLst>
              </a:endParaRPr>
            </a:p>
          </p:txBody>
        </p:sp>
        <p:sp>
          <p:nvSpPr>
            <p:cNvPr id="17" name="Rectángulo 16">
              <a:extLst>
                <a:ext uri="{FF2B5EF4-FFF2-40B4-BE49-F238E27FC236}">
                  <a16:creationId xmlns:a16="http://schemas.microsoft.com/office/drawing/2014/main" id="{D7729625-2617-AFD8-F1D8-87A93C0F2DFE}"/>
                </a:ext>
              </a:extLst>
            </p:cNvPr>
            <p:cNvSpPr/>
            <p:nvPr/>
          </p:nvSpPr>
          <p:spPr>
            <a:xfrm>
              <a:off x="3493386" y="3802507"/>
              <a:ext cx="1526252" cy="523220"/>
            </a:xfrm>
            <a:prstGeom prst="rect">
              <a:avLst/>
            </a:prstGeom>
            <a:noFill/>
          </p:spPr>
          <p:txBody>
            <a:bodyPr wrap="none" lIns="91440" tIns="45720" rIns="91440" bIns="45720">
              <a:spAutoFit/>
            </a:bodyPr>
            <a:lstStyle/>
            <a:p>
              <a:pPr algn="ctr"/>
              <a:r>
                <a:rPr lang="es-ES" sz="2800" dirty="0">
                  <a:ln w="0"/>
                  <a:effectLst>
                    <a:outerShdw blurRad="38100" dist="19050" dir="2700000" algn="tl" rotWithShape="0">
                      <a:schemeClr val="dk1">
                        <a:alpha val="40000"/>
                      </a:schemeClr>
                    </a:outerShdw>
                  </a:effectLst>
                </a:rPr>
                <a:t>Librerías</a:t>
              </a:r>
              <a:endParaRPr lang="es-ES" sz="2800" b="0" cap="none" spc="0" dirty="0">
                <a:ln w="0"/>
                <a:solidFill>
                  <a:schemeClr val="tx1"/>
                </a:solidFill>
                <a:effectLst>
                  <a:outerShdw blurRad="38100" dist="19050" dir="2700000" algn="tl" rotWithShape="0">
                    <a:schemeClr val="dk1">
                      <a:alpha val="40000"/>
                    </a:schemeClr>
                  </a:outerShdw>
                </a:effectLst>
              </a:endParaRPr>
            </a:p>
          </p:txBody>
        </p:sp>
        <p:sp>
          <p:nvSpPr>
            <p:cNvPr id="18" name="Rectángulo 17">
              <a:extLst>
                <a:ext uri="{FF2B5EF4-FFF2-40B4-BE49-F238E27FC236}">
                  <a16:creationId xmlns:a16="http://schemas.microsoft.com/office/drawing/2014/main" id="{7BE8775B-5AD2-7A8D-5900-A6688AB291DD}"/>
                </a:ext>
              </a:extLst>
            </p:cNvPr>
            <p:cNvSpPr/>
            <p:nvPr/>
          </p:nvSpPr>
          <p:spPr>
            <a:xfrm>
              <a:off x="3451464" y="5689997"/>
              <a:ext cx="1526252" cy="523220"/>
            </a:xfrm>
            <a:prstGeom prst="rect">
              <a:avLst/>
            </a:prstGeom>
            <a:noFill/>
          </p:spPr>
          <p:txBody>
            <a:bodyPr wrap="none" lIns="91440" tIns="45720" rIns="91440" bIns="45720">
              <a:spAutoFit/>
            </a:bodyPr>
            <a:lstStyle/>
            <a:p>
              <a:pPr algn="ctr"/>
              <a:r>
                <a:rPr lang="es-ES" sz="2800" dirty="0">
                  <a:ln w="0"/>
                  <a:effectLst>
                    <a:outerShdw blurRad="38100" dist="19050" dir="2700000" algn="tl" rotWithShape="0">
                      <a:schemeClr val="dk1">
                        <a:alpha val="40000"/>
                      </a:schemeClr>
                    </a:outerShdw>
                  </a:effectLst>
                </a:rPr>
                <a:t>Librerías</a:t>
              </a:r>
              <a:endParaRPr lang="es-ES" sz="2800" b="0" cap="none" spc="0" dirty="0">
                <a:ln w="0"/>
                <a:solidFill>
                  <a:schemeClr val="tx1"/>
                </a:solidFill>
                <a:effectLst>
                  <a:outerShdw blurRad="38100" dist="19050" dir="2700000" algn="tl" rotWithShape="0">
                    <a:schemeClr val="dk1">
                      <a:alpha val="40000"/>
                    </a:schemeClr>
                  </a:outerShdw>
                </a:effectLst>
              </a:endParaRPr>
            </a:p>
          </p:txBody>
        </p:sp>
      </p:grpSp>
      <p:grpSp>
        <p:nvGrpSpPr>
          <p:cNvPr id="22" name="Grupo 21">
            <a:extLst>
              <a:ext uri="{FF2B5EF4-FFF2-40B4-BE49-F238E27FC236}">
                <a16:creationId xmlns:a16="http://schemas.microsoft.com/office/drawing/2014/main" id="{CCED33A0-84C2-DA22-A784-CAF9BF4CD4CD}"/>
              </a:ext>
            </a:extLst>
          </p:cNvPr>
          <p:cNvGrpSpPr/>
          <p:nvPr/>
        </p:nvGrpSpPr>
        <p:grpSpPr>
          <a:xfrm>
            <a:off x="2187324" y="207920"/>
            <a:ext cx="2217303" cy="6303771"/>
            <a:chOff x="2157938" y="188678"/>
            <a:chExt cx="2217303" cy="6303771"/>
          </a:xfrm>
        </p:grpSpPr>
        <p:sp>
          <p:nvSpPr>
            <p:cNvPr id="15" name="Rectángulo 14">
              <a:extLst>
                <a:ext uri="{FF2B5EF4-FFF2-40B4-BE49-F238E27FC236}">
                  <a16:creationId xmlns:a16="http://schemas.microsoft.com/office/drawing/2014/main" id="{D46D3596-7014-F25F-7CC8-6C851AFAA83D}"/>
                </a:ext>
              </a:extLst>
            </p:cNvPr>
            <p:cNvSpPr/>
            <p:nvPr/>
          </p:nvSpPr>
          <p:spPr>
            <a:xfrm>
              <a:off x="2569617" y="188678"/>
              <a:ext cx="1805624"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Entorno virtual</a:t>
              </a:r>
              <a:endParaRPr lang="es-ES" sz="2000" b="0" cap="none" spc="0" dirty="0">
                <a:ln w="0"/>
                <a:solidFill>
                  <a:schemeClr val="tx1"/>
                </a:solidFill>
                <a:effectLst>
                  <a:outerShdw blurRad="38100" dist="19050" dir="2700000" algn="tl" rotWithShape="0">
                    <a:schemeClr val="dk1">
                      <a:alpha val="40000"/>
                    </a:schemeClr>
                  </a:outerShdw>
                </a:effectLst>
              </a:endParaRPr>
            </a:p>
          </p:txBody>
        </p:sp>
        <p:sp>
          <p:nvSpPr>
            <p:cNvPr id="20" name="Rectángulo 19">
              <a:extLst>
                <a:ext uri="{FF2B5EF4-FFF2-40B4-BE49-F238E27FC236}">
                  <a16:creationId xmlns:a16="http://schemas.microsoft.com/office/drawing/2014/main" id="{CFE47B3E-1B4D-7580-4F50-EF0102890B23}"/>
                </a:ext>
              </a:extLst>
            </p:cNvPr>
            <p:cNvSpPr/>
            <p:nvPr/>
          </p:nvSpPr>
          <p:spPr>
            <a:xfrm>
              <a:off x="2212151" y="6092339"/>
              <a:ext cx="1805623"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Entorno virtual</a:t>
              </a:r>
              <a:endParaRPr lang="es-ES" sz="2000" b="0" cap="none" spc="0" dirty="0">
                <a:ln w="0"/>
                <a:solidFill>
                  <a:schemeClr val="tx1"/>
                </a:solidFill>
                <a:effectLst>
                  <a:outerShdw blurRad="38100" dist="19050" dir="2700000" algn="tl" rotWithShape="0">
                    <a:schemeClr val="dk1">
                      <a:alpha val="40000"/>
                    </a:schemeClr>
                  </a:outerShdw>
                </a:effectLst>
              </a:endParaRPr>
            </a:p>
          </p:txBody>
        </p:sp>
        <p:sp>
          <p:nvSpPr>
            <p:cNvPr id="21" name="Rectángulo 20">
              <a:extLst>
                <a:ext uri="{FF2B5EF4-FFF2-40B4-BE49-F238E27FC236}">
                  <a16:creationId xmlns:a16="http://schemas.microsoft.com/office/drawing/2014/main" id="{959C3B76-2C47-69E8-97BD-15A7DF2CE2A4}"/>
                </a:ext>
              </a:extLst>
            </p:cNvPr>
            <p:cNvSpPr/>
            <p:nvPr/>
          </p:nvSpPr>
          <p:spPr>
            <a:xfrm>
              <a:off x="2157938" y="3958920"/>
              <a:ext cx="1805623"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Entorno virtual</a:t>
              </a:r>
              <a:endParaRPr lang="es-ES" sz="2000" b="0" cap="none" spc="0" dirty="0">
                <a:ln w="0"/>
                <a:solidFill>
                  <a:schemeClr val="tx1"/>
                </a:solidFill>
                <a:effectLst>
                  <a:outerShdw blurRad="38100" dist="19050" dir="2700000" algn="tl" rotWithShape="0">
                    <a:schemeClr val="dk1">
                      <a:alpha val="40000"/>
                    </a:schemeClr>
                  </a:outerShdw>
                </a:effectLst>
              </a:endParaRPr>
            </a:p>
          </p:txBody>
        </p:sp>
      </p:grpSp>
      <p:grpSp>
        <p:nvGrpSpPr>
          <p:cNvPr id="35" name="Grupo 34">
            <a:extLst>
              <a:ext uri="{FF2B5EF4-FFF2-40B4-BE49-F238E27FC236}">
                <a16:creationId xmlns:a16="http://schemas.microsoft.com/office/drawing/2014/main" id="{716A2976-226E-5C4C-7120-21DA64BE5999}"/>
              </a:ext>
            </a:extLst>
          </p:cNvPr>
          <p:cNvGrpSpPr/>
          <p:nvPr/>
        </p:nvGrpSpPr>
        <p:grpSpPr>
          <a:xfrm>
            <a:off x="4273039" y="656985"/>
            <a:ext cx="2308009" cy="1219173"/>
            <a:chOff x="4273039" y="656985"/>
            <a:chExt cx="2308009" cy="1219173"/>
          </a:xfrm>
        </p:grpSpPr>
        <p:sp>
          <p:nvSpPr>
            <p:cNvPr id="24" name="Flecha: curvada hacia abajo 23">
              <a:extLst>
                <a:ext uri="{FF2B5EF4-FFF2-40B4-BE49-F238E27FC236}">
                  <a16:creationId xmlns:a16="http://schemas.microsoft.com/office/drawing/2014/main" id="{4AF0AD5B-A196-FFDC-5846-6C35BC2E2690}"/>
                </a:ext>
              </a:extLst>
            </p:cNvPr>
            <p:cNvSpPr/>
            <p:nvPr/>
          </p:nvSpPr>
          <p:spPr>
            <a:xfrm flipH="1">
              <a:off x="4273039" y="656985"/>
              <a:ext cx="1657350" cy="68265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6" name="Rectángulo 25">
              <a:extLst>
                <a:ext uri="{FF2B5EF4-FFF2-40B4-BE49-F238E27FC236}">
                  <a16:creationId xmlns:a16="http://schemas.microsoft.com/office/drawing/2014/main" id="{E30A6CDA-B33D-AB7D-8D5D-95384D37419E}"/>
                </a:ext>
              </a:extLst>
            </p:cNvPr>
            <p:cNvSpPr/>
            <p:nvPr/>
          </p:nvSpPr>
          <p:spPr>
            <a:xfrm>
              <a:off x="5368857" y="1352938"/>
              <a:ext cx="1212191" cy="523220"/>
            </a:xfrm>
            <a:prstGeom prst="rect">
              <a:avLst/>
            </a:prstGeom>
            <a:noFill/>
          </p:spPr>
          <p:txBody>
            <a:bodyPr wrap="none" lIns="91440" tIns="45720" rIns="91440" bIns="45720">
              <a:spAutoFit/>
            </a:bodyPr>
            <a:lstStyle/>
            <a:p>
              <a:pPr algn="ctr"/>
              <a:r>
                <a:rPr lang="es-ES" sz="2800" dirty="0" err="1">
                  <a:ln w="0"/>
                  <a:solidFill>
                    <a:schemeClr val="bg1">
                      <a:lumMod val="95000"/>
                    </a:schemeClr>
                  </a:solidFill>
                  <a:effectLst>
                    <a:outerShdw blurRad="38100" dist="19050" dir="2700000" algn="tl" rotWithShape="0">
                      <a:schemeClr val="dk1">
                        <a:alpha val="40000"/>
                      </a:schemeClr>
                    </a:outerShdw>
                  </a:effectLst>
                </a:rPr>
                <a:t>import</a:t>
              </a:r>
              <a:endParaRPr lang="es-ES" sz="2800" b="0" cap="none" spc="0" dirty="0">
                <a:ln w="0"/>
                <a:solidFill>
                  <a:schemeClr val="bg1">
                    <a:lumMod val="95000"/>
                  </a:schemeClr>
                </a:solidFill>
                <a:effectLst>
                  <a:outerShdw blurRad="38100" dist="19050" dir="2700000" algn="tl" rotWithShape="0">
                    <a:schemeClr val="dk1">
                      <a:alpha val="40000"/>
                    </a:schemeClr>
                  </a:outerShdw>
                </a:effectLst>
              </a:endParaRPr>
            </a:p>
          </p:txBody>
        </p:sp>
      </p:grpSp>
      <p:sp>
        <p:nvSpPr>
          <p:cNvPr id="31" name="Rectángulo 30">
            <a:extLst>
              <a:ext uri="{FF2B5EF4-FFF2-40B4-BE49-F238E27FC236}">
                <a16:creationId xmlns:a16="http://schemas.microsoft.com/office/drawing/2014/main" id="{A86D2800-780D-1848-2034-37F57BA2B346}"/>
              </a:ext>
            </a:extLst>
          </p:cNvPr>
          <p:cNvSpPr/>
          <p:nvPr/>
        </p:nvSpPr>
        <p:spPr>
          <a:xfrm>
            <a:off x="9507184" y="5236593"/>
            <a:ext cx="1968680" cy="523220"/>
          </a:xfrm>
          <a:prstGeom prst="rect">
            <a:avLst/>
          </a:prstGeom>
          <a:noFill/>
        </p:spPr>
        <p:txBody>
          <a:bodyPr wrap="none" lIns="91440" tIns="45720" rIns="91440" bIns="45720">
            <a:spAutoFit/>
          </a:bodyPr>
          <a:lstStyle/>
          <a:p>
            <a:pPr algn="ctr"/>
            <a:r>
              <a:rPr lang="es-ES" sz="2800" dirty="0">
                <a:ln w="0"/>
                <a:effectLst>
                  <a:outerShdw blurRad="38100" dist="19050" dir="2700000" algn="tl" rotWithShape="0">
                    <a:schemeClr val="dk1">
                      <a:alpha val="40000"/>
                    </a:schemeClr>
                  </a:outerShdw>
                </a:effectLst>
              </a:rPr>
              <a:t>Repositorio</a:t>
            </a:r>
            <a:endParaRPr lang="es-ES" sz="2800" b="0" cap="none" spc="0" dirty="0">
              <a:ln w="0"/>
              <a:solidFill>
                <a:schemeClr val="tx1"/>
              </a:solidFill>
              <a:effectLst>
                <a:outerShdw blurRad="38100" dist="19050" dir="2700000" algn="tl" rotWithShape="0">
                  <a:schemeClr val="dk1">
                    <a:alpha val="40000"/>
                  </a:schemeClr>
                </a:outerShdw>
              </a:effectLst>
            </a:endParaRPr>
          </a:p>
        </p:txBody>
      </p:sp>
      <p:grpSp>
        <p:nvGrpSpPr>
          <p:cNvPr id="34" name="Grupo 33">
            <a:extLst>
              <a:ext uri="{FF2B5EF4-FFF2-40B4-BE49-F238E27FC236}">
                <a16:creationId xmlns:a16="http://schemas.microsoft.com/office/drawing/2014/main" id="{3AD3CEF4-B573-87D0-6355-9AEF6AFF84F0}"/>
              </a:ext>
            </a:extLst>
          </p:cNvPr>
          <p:cNvGrpSpPr/>
          <p:nvPr/>
        </p:nvGrpSpPr>
        <p:grpSpPr>
          <a:xfrm rot="20644929">
            <a:off x="8273243" y="1451733"/>
            <a:ext cx="2390584" cy="1645664"/>
            <a:chOff x="8137145" y="1355068"/>
            <a:chExt cx="2390584" cy="1645664"/>
          </a:xfrm>
        </p:grpSpPr>
        <p:sp>
          <p:nvSpPr>
            <p:cNvPr id="23" name="Flecha: curvada hacia abajo 22">
              <a:extLst>
                <a:ext uri="{FF2B5EF4-FFF2-40B4-BE49-F238E27FC236}">
                  <a16:creationId xmlns:a16="http://schemas.microsoft.com/office/drawing/2014/main" id="{D339FA43-6D67-B878-2428-5DD0F0AA188F}"/>
                </a:ext>
              </a:extLst>
            </p:cNvPr>
            <p:cNvSpPr/>
            <p:nvPr/>
          </p:nvSpPr>
          <p:spPr>
            <a:xfrm rot="2294249" flipH="1">
              <a:off x="8137145" y="1355068"/>
              <a:ext cx="1657350" cy="68265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5" name="Rectángulo 24">
              <a:extLst>
                <a:ext uri="{FF2B5EF4-FFF2-40B4-BE49-F238E27FC236}">
                  <a16:creationId xmlns:a16="http://schemas.microsoft.com/office/drawing/2014/main" id="{A3FD5EF8-79C2-036E-3DF8-95B5073EF2B4}"/>
                </a:ext>
              </a:extLst>
            </p:cNvPr>
            <p:cNvSpPr/>
            <p:nvPr/>
          </p:nvSpPr>
          <p:spPr>
            <a:xfrm rot="955071">
              <a:off x="8732366" y="2477512"/>
              <a:ext cx="1795363" cy="523220"/>
            </a:xfrm>
            <a:prstGeom prst="rect">
              <a:avLst/>
            </a:prstGeom>
            <a:noFill/>
          </p:spPr>
          <p:txBody>
            <a:bodyPr wrap="none" lIns="91440" tIns="45720" rIns="91440" bIns="45720">
              <a:spAutoFit/>
            </a:bodyPr>
            <a:lstStyle/>
            <a:p>
              <a:pPr algn="ctr"/>
              <a:r>
                <a:rPr lang="es-ES" sz="2800" dirty="0">
                  <a:ln w="0"/>
                  <a:solidFill>
                    <a:schemeClr val="bg1">
                      <a:lumMod val="95000"/>
                    </a:schemeClr>
                  </a:solidFill>
                  <a:effectLst>
                    <a:outerShdw blurRad="38100" dist="19050" dir="2700000" algn="tl" rotWithShape="0">
                      <a:schemeClr val="dk1">
                        <a:alpha val="40000"/>
                      </a:schemeClr>
                    </a:outerShdw>
                  </a:effectLst>
                </a:rPr>
                <a:t>.</a:t>
              </a:r>
              <a:r>
                <a:rPr lang="es-ES" sz="2800" dirty="0" err="1">
                  <a:ln w="0"/>
                  <a:solidFill>
                    <a:schemeClr val="bg1">
                      <a:lumMod val="95000"/>
                    </a:schemeClr>
                  </a:solidFill>
                  <a:effectLst>
                    <a:outerShdw blurRad="38100" dist="19050" dir="2700000" algn="tl" rotWithShape="0">
                      <a:schemeClr val="dk1">
                        <a:alpha val="40000"/>
                      </a:schemeClr>
                    </a:outerShdw>
                  </a:effectLst>
                </a:rPr>
                <a:t>pip</a:t>
              </a:r>
              <a:r>
                <a:rPr lang="es-ES" sz="2800" dirty="0">
                  <a:ln w="0"/>
                  <a:solidFill>
                    <a:schemeClr val="bg1">
                      <a:lumMod val="95000"/>
                    </a:schemeClr>
                  </a:solidFill>
                  <a:effectLst>
                    <a:outerShdw blurRad="38100" dist="19050" dir="2700000" algn="tl" rotWithShape="0">
                      <a:schemeClr val="dk1">
                        <a:alpha val="40000"/>
                      </a:schemeClr>
                    </a:outerShdw>
                  </a:effectLst>
                </a:rPr>
                <a:t> </a:t>
              </a:r>
              <a:r>
                <a:rPr lang="es-ES" sz="2800" dirty="0" err="1">
                  <a:ln w="0"/>
                  <a:solidFill>
                    <a:schemeClr val="bg1">
                      <a:lumMod val="95000"/>
                    </a:schemeClr>
                  </a:solidFill>
                  <a:effectLst>
                    <a:outerShdw blurRad="38100" dist="19050" dir="2700000" algn="tl" rotWithShape="0">
                      <a:schemeClr val="dk1">
                        <a:alpha val="40000"/>
                      </a:schemeClr>
                    </a:outerShdw>
                  </a:effectLst>
                </a:rPr>
                <a:t>install</a:t>
              </a:r>
              <a:endParaRPr lang="es-ES" sz="2800" b="0" cap="none" spc="0" dirty="0">
                <a:ln w="0"/>
                <a:solidFill>
                  <a:schemeClr val="bg1">
                    <a:lumMod val="95000"/>
                  </a:schemeClr>
                </a:solidFill>
                <a:effectLst>
                  <a:outerShdw blurRad="38100" dist="19050" dir="2700000" algn="tl" rotWithShape="0">
                    <a:schemeClr val="dk1">
                      <a:alpha val="40000"/>
                    </a:schemeClr>
                  </a:outerShdw>
                </a:effectLst>
              </a:endParaRPr>
            </a:p>
          </p:txBody>
        </p:sp>
      </p:grpSp>
      <p:grpSp>
        <p:nvGrpSpPr>
          <p:cNvPr id="40" name="Grupo 39">
            <a:extLst>
              <a:ext uri="{FF2B5EF4-FFF2-40B4-BE49-F238E27FC236}">
                <a16:creationId xmlns:a16="http://schemas.microsoft.com/office/drawing/2014/main" id="{20B6D12D-6C92-B2D3-47D9-5ED8703CB6C1}"/>
              </a:ext>
            </a:extLst>
          </p:cNvPr>
          <p:cNvGrpSpPr/>
          <p:nvPr/>
        </p:nvGrpSpPr>
        <p:grpSpPr>
          <a:xfrm>
            <a:off x="2026839" y="542205"/>
            <a:ext cx="1658019" cy="5466810"/>
            <a:chOff x="2026839" y="542205"/>
            <a:chExt cx="1658019" cy="5466810"/>
          </a:xfrm>
        </p:grpSpPr>
        <p:pic>
          <p:nvPicPr>
            <p:cNvPr id="1032" name="Picture 8" descr="Mochila, mochila! dora youtube dibujo, mochila, mochila, dora, Youtube png  | PNGWing">
              <a:extLst>
                <a:ext uri="{FF2B5EF4-FFF2-40B4-BE49-F238E27FC236}">
                  <a16:creationId xmlns:a16="http://schemas.microsoft.com/office/drawing/2014/main" id="{F456CADB-42EC-CD4B-B329-8D6E78871910}"/>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413" b="96848" l="10000" r="90000">
                          <a14:foregroundMark x1="27174" y1="8478" x2="27935" y2="9239"/>
                          <a14:foregroundMark x1="27283" y1="55000" x2="64783" y2="78913"/>
                          <a14:foregroundMark x1="43370" y1="84891" x2="62609" y2="83478"/>
                          <a14:foregroundMark x1="35761" y1="85870" x2="46848" y2="88370"/>
                          <a14:foregroundMark x1="46848" y1="88370" x2="64239" y2="87391"/>
                          <a14:foregroundMark x1="64239" y1="87391" x2="76630" y2="79348"/>
                          <a14:foregroundMark x1="76630" y1="79348" x2="72826" y2="49783"/>
                          <a14:foregroundMark x1="72826" y1="49783" x2="68152" y2="43152"/>
                          <a14:foregroundMark x1="68152" y1="43152" x2="55652" y2="50326"/>
                          <a14:foregroundMark x1="55652" y1="50326" x2="59891" y2="56413"/>
                          <a14:foregroundMark x1="59891" y1="56413" x2="68587" y2="47500"/>
                          <a14:foregroundMark x1="68587" y1="47500" x2="70543" y2="39565"/>
                          <a14:foregroundMark x1="70543" y1="39565" x2="73587" y2="39565"/>
                          <a14:foregroundMark x1="54891" y1="45652" x2="57935" y2="64674"/>
                          <a14:foregroundMark x1="57935" y1="64674" x2="57935" y2="64674"/>
                          <a14:foregroundMark x1="68370" y1="48370" x2="76413" y2="72283"/>
                          <a14:foregroundMark x1="37283" y1="90326" x2="57065" y2="92174"/>
                          <a14:foregroundMark x1="57065" y1="92174" x2="63587" y2="91630"/>
                          <a14:foregroundMark x1="46848" y1="96196" x2="53043" y2="95435"/>
                          <a14:foregroundMark x1="52283" y1="96087" x2="52826" y2="14130"/>
                          <a14:foregroundMark x1="52826" y1="14130" x2="58370" y2="7174"/>
                          <a14:foregroundMark x1="58370" y1="7174" x2="76304" y2="12174"/>
                          <a14:foregroundMark x1="76304" y1="12174" x2="83043" y2="8478"/>
                          <a14:foregroundMark x1="83043" y1="8478" x2="69348" y2="5870"/>
                          <a14:foregroundMark x1="69348" y1="5870" x2="38152" y2="14457"/>
                          <a14:foregroundMark x1="38152" y1="14457" x2="32174" y2="18804"/>
                          <a14:foregroundMark x1="32174" y1="18804" x2="26413" y2="11630"/>
                          <a14:foregroundMark x1="26413" y1="11630" x2="16522" y2="14239"/>
                          <a14:foregroundMark x1="16522" y1="14239" x2="14891" y2="24565"/>
                          <a14:foregroundMark x1="14891" y1="24565" x2="18370" y2="43587"/>
                          <a14:foregroundMark x1="18370" y1="43587" x2="28370" y2="60435"/>
                          <a14:foregroundMark x1="28370" y1="60435" x2="28804" y2="69783"/>
                          <a14:foregroundMark x1="28804" y1="69783" x2="24239" y2="75217"/>
                          <a14:foregroundMark x1="24239" y1="75217" x2="46957" y2="49457"/>
                          <a14:foregroundMark x1="46957" y1="49457" x2="44783" y2="39674"/>
                          <a14:foregroundMark x1="44783" y1="39674" x2="32283" y2="43370"/>
                          <a14:foregroundMark x1="32283" y1="43370" x2="27391" y2="53913"/>
                          <a14:foregroundMark x1="27391" y1="53913" x2="34674" y2="77826"/>
                          <a14:foregroundMark x1="34674" y1="77826" x2="33043" y2="85652"/>
                          <a14:foregroundMark x1="33043" y1="85652" x2="23370" y2="84130"/>
                          <a14:foregroundMark x1="23370" y1="84130" x2="36848" y2="87717"/>
                          <a14:foregroundMark x1="36848" y1="87717" x2="45326" y2="92826"/>
                          <a14:foregroundMark x1="45326" y1="92826" x2="60000" y2="96848"/>
                          <a14:foregroundMark x1="60000" y1="96848" x2="72826" y2="93370"/>
                          <a14:foregroundMark x1="72826" y1="93370" x2="80217" y2="80543"/>
                          <a14:foregroundMark x1="80217" y1="80543" x2="82609" y2="69565"/>
                          <a14:foregroundMark x1="82609" y1="69565" x2="76304" y2="46848"/>
                          <a14:foregroundMark x1="76304" y1="46848" x2="77283" y2="38587"/>
                          <a14:foregroundMark x1="36739" y1="19348" x2="46957" y2="6957"/>
                          <a14:foregroundMark x1="46957" y1="6957" x2="58913" y2="5109"/>
                          <a14:foregroundMark x1="58913" y1="5109" x2="67826" y2="7826"/>
                          <a14:foregroundMark x1="55543" y1="1413" x2="56522" y2="1413"/>
                          <a14:foregroundMark x1="34457" y1="27391" x2="38043" y2="17174"/>
                          <a14:foregroundMark x1="71413" y1="61413" x2="64891" y2="54674"/>
                          <a14:foregroundMark x1="59891" y1="89565" x2="48587" y2="71957"/>
                        </a14:backgroundRemoval>
                      </a14:imgEffect>
                    </a14:imgLayer>
                  </a14:imgProps>
                </a:ext>
                <a:ext uri="{28A0092B-C50C-407E-A947-70E740481C1C}">
                  <a14:useLocalDpi xmlns:a14="http://schemas.microsoft.com/office/drawing/2010/main" val="0"/>
                </a:ext>
              </a:extLst>
            </a:blip>
            <a:srcRect/>
            <a:stretch>
              <a:fillRect/>
            </a:stretch>
          </p:blipFill>
          <p:spPr bwMode="auto">
            <a:xfrm>
              <a:off x="2086601" y="4467315"/>
              <a:ext cx="1598257" cy="15417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Mochila, mochila! dora youtube dibujo, mochila, mochila, dora, Youtube png  | PNGWing">
              <a:extLst>
                <a:ext uri="{FF2B5EF4-FFF2-40B4-BE49-F238E27FC236}">
                  <a16:creationId xmlns:a16="http://schemas.microsoft.com/office/drawing/2014/main" id="{E523D088-6222-7A2C-E90F-87C08BAD8387}"/>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413" b="96848" l="10000" r="90000">
                          <a14:foregroundMark x1="27174" y1="8478" x2="27935" y2="9239"/>
                          <a14:foregroundMark x1="27283" y1="55000" x2="64783" y2="78913"/>
                          <a14:foregroundMark x1="43370" y1="84891" x2="62609" y2="83478"/>
                          <a14:foregroundMark x1="35761" y1="85870" x2="46848" y2="88370"/>
                          <a14:foregroundMark x1="46848" y1="88370" x2="64239" y2="87391"/>
                          <a14:foregroundMark x1="64239" y1="87391" x2="76630" y2="79348"/>
                          <a14:foregroundMark x1="76630" y1="79348" x2="72826" y2="49783"/>
                          <a14:foregroundMark x1="72826" y1="49783" x2="68152" y2="43152"/>
                          <a14:foregroundMark x1="68152" y1="43152" x2="55652" y2="50326"/>
                          <a14:foregroundMark x1="55652" y1="50326" x2="59891" y2="56413"/>
                          <a14:foregroundMark x1="59891" y1="56413" x2="68587" y2="47500"/>
                          <a14:foregroundMark x1="68587" y1="47500" x2="70543" y2="39565"/>
                          <a14:foregroundMark x1="70543" y1="39565" x2="73587" y2="39565"/>
                          <a14:foregroundMark x1="54891" y1="45652" x2="57935" y2="64674"/>
                          <a14:foregroundMark x1="57935" y1="64674" x2="57935" y2="64674"/>
                          <a14:foregroundMark x1="68370" y1="48370" x2="76413" y2="72283"/>
                          <a14:foregroundMark x1="37283" y1="90326" x2="57065" y2="92174"/>
                          <a14:foregroundMark x1="57065" y1="92174" x2="63587" y2="91630"/>
                          <a14:foregroundMark x1="46848" y1="96196" x2="53043" y2="95435"/>
                          <a14:foregroundMark x1="52283" y1="96087" x2="52826" y2="14130"/>
                          <a14:foregroundMark x1="52826" y1="14130" x2="58370" y2="7174"/>
                          <a14:foregroundMark x1="58370" y1="7174" x2="76304" y2="12174"/>
                          <a14:foregroundMark x1="76304" y1="12174" x2="83043" y2="8478"/>
                          <a14:foregroundMark x1="83043" y1="8478" x2="69348" y2="5870"/>
                          <a14:foregroundMark x1="69348" y1="5870" x2="38152" y2="14457"/>
                          <a14:foregroundMark x1="38152" y1="14457" x2="32174" y2="18804"/>
                          <a14:foregroundMark x1="32174" y1="18804" x2="26413" y2="11630"/>
                          <a14:foregroundMark x1="26413" y1="11630" x2="16522" y2="14239"/>
                          <a14:foregroundMark x1="16522" y1="14239" x2="14891" y2="24565"/>
                          <a14:foregroundMark x1="14891" y1="24565" x2="18370" y2="43587"/>
                          <a14:foregroundMark x1="18370" y1="43587" x2="28370" y2="60435"/>
                          <a14:foregroundMark x1="28370" y1="60435" x2="28804" y2="69783"/>
                          <a14:foregroundMark x1="28804" y1="69783" x2="24239" y2="75217"/>
                          <a14:foregroundMark x1="24239" y1="75217" x2="46957" y2="49457"/>
                          <a14:foregroundMark x1="46957" y1="49457" x2="44783" y2="39674"/>
                          <a14:foregroundMark x1="44783" y1="39674" x2="32283" y2="43370"/>
                          <a14:foregroundMark x1="32283" y1="43370" x2="27391" y2="53913"/>
                          <a14:foregroundMark x1="27391" y1="53913" x2="34674" y2="77826"/>
                          <a14:foregroundMark x1="34674" y1="77826" x2="33043" y2="85652"/>
                          <a14:foregroundMark x1="33043" y1="85652" x2="23370" y2="84130"/>
                          <a14:foregroundMark x1="23370" y1="84130" x2="36848" y2="87717"/>
                          <a14:foregroundMark x1="36848" y1="87717" x2="45326" y2="92826"/>
                          <a14:foregroundMark x1="45326" y1="92826" x2="60000" y2="96848"/>
                          <a14:foregroundMark x1="60000" y1="96848" x2="72826" y2="93370"/>
                          <a14:foregroundMark x1="72826" y1="93370" x2="80217" y2="80543"/>
                          <a14:foregroundMark x1="80217" y1="80543" x2="82609" y2="69565"/>
                          <a14:foregroundMark x1="82609" y1="69565" x2="76304" y2="46848"/>
                          <a14:foregroundMark x1="76304" y1="46848" x2="77283" y2="38587"/>
                          <a14:foregroundMark x1="36739" y1="19348" x2="46957" y2="6957"/>
                          <a14:foregroundMark x1="46957" y1="6957" x2="58913" y2="5109"/>
                          <a14:foregroundMark x1="58913" y1="5109" x2="67826" y2="7826"/>
                          <a14:foregroundMark x1="55543" y1="1413" x2="56522" y2="1413"/>
                          <a14:foregroundMark x1="34457" y1="27391" x2="38043" y2="17174"/>
                          <a14:foregroundMark x1="71413" y1="61413" x2="64891" y2="54674"/>
                          <a14:foregroundMark x1="59891" y1="89565" x2="48587" y2="71957"/>
                        </a14:backgroundRemoval>
                      </a14:imgEffect>
                    </a14:imgLayer>
                  </a14:imgProps>
                </a:ext>
                <a:ext uri="{28A0092B-C50C-407E-A947-70E740481C1C}">
                  <a14:useLocalDpi xmlns:a14="http://schemas.microsoft.com/office/drawing/2010/main" val="0"/>
                </a:ext>
              </a:extLst>
            </a:blip>
            <a:srcRect/>
            <a:stretch>
              <a:fillRect/>
            </a:stretch>
          </p:blipFill>
          <p:spPr bwMode="auto">
            <a:xfrm>
              <a:off x="2079816" y="2287637"/>
              <a:ext cx="1598257" cy="15417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Mochila, mochila! dora youtube dibujo, mochila, mochila, dora, Youtube png  | PNGWing">
              <a:extLst>
                <a:ext uri="{FF2B5EF4-FFF2-40B4-BE49-F238E27FC236}">
                  <a16:creationId xmlns:a16="http://schemas.microsoft.com/office/drawing/2014/main" id="{54B25D86-4CBC-7686-C37F-7842BC9575E8}"/>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413" b="96848" l="10000" r="90000">
                          <a14:foregroundMark x1="27174" y1="8478" x2="27935" y2="9239"/>
                          <a14:foregroundMark x1="27283" y1="55000" x2="64783" y2="78913"/>
                          <a14:foregroundMark x1="43370" y1="84891" x2="62609" y2="83478"/>
                          <a14:foregroundMark x1="35761" y1="85870" x2="46848" y2="88370"/>
                          <a14:foregroundMark x1="46848" y1="88370" x2="64239" y2="87391"/>
                          <a14:foregroundMark x1="64239" y1="87391" x2="76630" y2="79348"/>
                          <a14:foregroundMark x1="76630" y1="79348" x2="72826" y2="49783"/>
                          <a14:foregroundMark x1="72826" y1="49783" x2="68152" y2="43152"/>
                          <a14:foregroundMark x1="68152" y1="43152" x2="55652" y2="50326"/>
                          <a14:foregroundMark x1="55652" y1="50326" x2="59891" y2="56413"/>
                          <a14:foregroundMark x1="59891" y1="56413" x2="68587" y2="47500"/>
                          <a14:foregroundMark x1="68587" y1="47500" x2="70543" y2="39565"/>
                          <a14:foregroundMark x1="70543" y1="39565" x2="73587" y2="39565"/>
                          <a14:foregroundMark x1="54891" y1="45652" x2="57935" y2="64674"/>
                          <a14:foregroundMark x1="57935" y1="64674" x2="57935" y2="64674"/>
                          <a14:foregroundMark x1="68370" y1="48370" x2="76413" y2="72283"/>
                          <a14:foregroundMark x1="37283" y1="90326" x2="57065" y2="92174"/>
                          <a14:foregroundMark x1="57065" y1="92174" x2="63587" y2="91630"/>
                          <a14:foregroundMark x1="46848" y1="96196" x2="53043" y2="95435"/>
                          <a14:foregroundMark x1="52283" y1="96087" x2="52826" y2="14130"/>
                          <a14:foregroundMark x1="52826" y1="14130" x2="58370" y2="7174"/>
                          <a14:foregroundMark x1="58370" y1="7174" x2="76304" y2="12174"/>
                          <a14:foregroundMark x1="76304" y1="12174" x2="83043" y2="8478"/>
                          <a14:foregroundMark x1="83043" y1="8478" x2="69348" y2="5870"/>
                          <a14:foregroundMark x1="69348" y1="5870" x2="38152" y2="14457"/>
                          <a14:foregroundMark x1="38152" y1="14457" x2="32174" y2="18804"/>
                          <a14:foregroundMark x1="32174" y1="18804" x2="26413" y2="11630"/>
                          <a14:foregroundMark x1="26413" y1="11630" x2="16522" y2="14239"/>
                          <a14:foregroundMark x1="16522" y1="14239" x2="14891" y2="24565"/>
                          <a14:foregroundMark x1="14891" y1="24565" x2="18370" y2="43587"/>
                          <a14:foregroundMark x1="18370" y1="43587" x2="28370" y2="60435"/>
                          <a14:foregroundMark x1="28370" y1="60435" x2="28804" y2="69783"/>
                          <a14:foregroundMark x1="28804" y1="69783" x2="24239" y2="75217"/>
                          <a14:foregroundMark x1="24239" y1="75217" x2="46957" y2="49457"/>
                          <a14:foregroundMark x1="46957" y1="49457" x2="44783" y2="39674"/>
                          <a14:foregroundMark x1="44783" y1="39674" x2="32283" y2="43370"/>
                          <a14:foregroundMark x1="32283" y1="43370" x2="27391" y2="53913"/>
                          <a14:foregroundMark x1="27391" y1="53913" x2="34674" y2="77826"/>
                          <a14:foregroundMark x1="34674" y1="77826" x2="33043" y2="85652"/>
                          <a14:foregroundMark x1="33043" y1="85652" x2="23370" y2="84130"/>
                          <a14:foregroundMark x1="23370" y1="84130" x2="36848" y2="87717"/>
                          <a14:foregroundMark x1="36848" y1="87717" x2="45326" y2="92826"/>
                          <a14:foregroundMark x1="45326" y1="92826" x2="60000" y2="96848"/>
                          <a14:foregroundMark x1="60000" y1="96848" x2="72826" y2="93370"/>
                          <a14:foregroundMark x1="72826" y1="93370" x2="80217" y2="80543"/>
                          <a14:foregroundMark x1="80217" y1="80543" x2="82609" y2="69565"/>
                          <a14:foregroundMark x1="82609" y1="69565" x2="76304" y2="46848"/>
                          <a14:foregroundMark x1="76304" y1="46848" x2="77283" y2="38587"/>
                          <a14:foregroundMark x1="36739" y1="19348" x2="46957" y2="6957"/>
                          <a14:foregroundMark x1="46957" y1="6957" x2="58913" y2="5109"/>
                          <a14:foregroundMark x1="58913" y1="5109" x2="67826" y2="7826"/>
                          <a14:foregroundMark x1="55543" y1="1413" x2="56522" y2="1413"/>
                          <a14:foregroundMark x1="34457" y1="27391" x2="38043" y2="17174"/>
                          <a14:foregroundMark x1="71413" y1="61413" x2="64891" y2="54674"/>
                          <a14:foregroundMark x1="59891" y1="89565" x2="48587" y2="71957"/>
                        </a14:backgroundRemoval>
                      </a14:imgEffect>
                    </a14:imgLayer>
                  </a14:imgProps>
                </a:ext>
                <a:ext uri="{28A0092B-C50C-407E-A947-70E740481C1C}">
                  <a14:useLocalDpi xmlns:a14="http://schemas.microsoft.com/office/drawing/2010/main" val="0"/>
                </a:ext>
              </a:extLst>
            </a:blip>
            <a:srcRect/>
            <a:stretch>
              <a:fillRect/>
            </a:stretch>
          </p:blipFill>
          <p:spPr bwMode="auto">
            <a:xfrm>
              <a:off x="2026839" y="542205"/>
              <a:ext cx="1598257" cy="1541700"/>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18" descr="Crayon Split Monogram Svg, crayon svg, teacher svg, school svg, apple ...">
            <a:extLst>
              <a:ext uri="{FF2B5EF4-FFF2-40B4-BE49-F238E27FC236}">
                <a16:creationId xmlns:a16="http://schemas.microsoft.com/office/drawing/2014/main" id="{F1D0895D-AA6C-D744-2063-453CAF53BA2B}"/>
              </a:ext>
            </a:extLst>
          </p:cNvPr>
          <p:cNvPicPr>
            <a:picLocks noChangeAspect="1" noChangeArrowheads="1"/>
          </p:cNvPicPr>
          <p:nvPr/>
        </p:nvPicPr>
        <p:blipFill rotWithShape="1">
          <a:blip r:embed="rId12" cstate="print">
            <a:clrChange>
              <a:clrFrom>
                <a:srgbClr val="F8F8F8"/>
              </a:clrFrom>
              <a:clrTo>
                <a:srgbClr val="F8F8F8">
                  <a:alpha val="0"/>
                </a:srgbClr>
              </a:clrTo>
            </a:clrChange>
            <a:extLst>
              <a:ext uri="{28A0092B-C50C-407E-A947-70E740481C1C}">
                <a14:useLocalDpi xmlns:a14="http://schemas.microsoft.com/office/drawing/2010/main" val="0"/>
              </a:ext>
            </a:extLst>
          </a:blip>
          <a:srcRect l="11742" r="10742" b="7381"/>
          <a:stretch/>
        </p:blipFill>
        <p:spPr bwMode="auto">
          <a:xfrm>
            <a:off x="4096082" y="4444663"/>
            <a:ext cx="597702" cy="87118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C52155F-D098-496D-1BE4-45C3DFE05DE1}"/>
              </a:ext>
            </a:extLst>
          </p:cNvPr>
          <p:cNvPicPr>
            <a:picLocks noChangeAspect="1"/>
          </p:cNvPicPr>
          <p:nvPr/>
        </p:nvPicPr>
        <p:blipFill>
          <a:blip r:embed="rId13"/>
          <a:stretch>
            <a:fillRect/>
          </a:stretch>
        </p:blipFill>
        <p:spPr>
          <a:xfrm>
            <a:off x="0" y="-8820"/>
            <a:ext cx="2177594" cy="6887275"/>
          </a:xfrm>
          <a:prstGeom prst="rect">
            <a:avLst/>
          </a:prstGeom>
        </p:spPr>
      </p:pic>
    </p:spTree>
    <p:extLst>
      <p:ext uri="{BB962C8B-B14F-4D97-AF65-F5344CB8AC3E}">
        <p14:creationId xmlns:p14="http://schemas.microsoft.com/office/powerpoint/2010/main" val="407572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44"/>
                                        </p:tgtEl>
                                        <p:attrNameLst>
                                          <p:attrName>style.visibility</p:attrName>
                                        </p:attrNameLst>
                                      </p:cBhvr>
                                      <p:to>
                                        <p:strVal val="visible"/>
                                      </p:to>
                                    </p:set>
                                    <p:anim calcmode="lin" valueType="num">
                                      <p:cBhvr additive="base">
                                        <p:cTn id="13" dur="500" fill="hold"/>
                                        <p:tgtEl>
                                          <p:spTgt spid="1044"/>
                                        </p:tgtEl>
                                        <p:attrNameLst>
                                          <p:attrName>ppt_x</p:attrName>
                                        </p:attrNameLst>
                                      </p:cBhvr>
                                      <p:tavLst>
                                        <p:tav tm="0">
                                          <p:val>
                                            <p:strVal val="#ppt_x"/>
                                          </p:val>
                                        </p:tav>
                                        <p:tav tm="100000">
                                          <p:val>
                                            <p:strVal val="#ppt_x"/>
                                          </p:val>
                                        </p:tav>
                                      </p:tavLst>
                                    </p:anim>
                                    <p:anim calcmode="lin" valueType="num">
                                      <p:cBhvr additive="base">
                                        <p:cTn id="14" dur="500" fill="hold"/>
                                        <p:tgtEl>
                                          <p:spTgt spid="10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40"/>
                                        </p:tgtEl>
                                        <p:attrNameLst>
                                          <p:attrName>style.visibility</p:attrName>
                                        </p:attrNameLst>
                                      </p:cBhvr>
                                      <p:to>
                                        <p:strVal val="visible"/>
                                      </p:to>
                                    </p:set>
                                    <p:animEffect transition="in" filter="fade">
                                      <p:cBhvr>
                                        <p:cTn id="19" dur="1000"/>
                                        <p:tgtEl>
                                          <p:spTgt spid="1040"/>
                                        </p:tgtEl>
                                      </p:cBhvr>
                                    </p:animEffect>
                                    <p:anim calcmode="lin" valueType="num">
                                      <p:cBhvr>
                                        <p:cTn id="20" dur="1000" fill="hold"/>
                                        <p:tgtEl>
                                          <p:spTgt spid="1040"/>
                                        </p:tgtEl>
                                        <p:attrNameLst>
                                          <p:attrName>ppt_x</p:attrName>
                                        </p:attrNameLst>
                                      </p:cBhvr>
                                      <p:tavLst>
                                        <p:tav tm="0">
                                          <p:val>
                                            <p:strVal val="#ppt_x"/>
                                          </p:val>
                                        </p:tav>
                                        <p:tav tm="100000">
                                          <p:val>
                                            <p:strVal val="#ppt_x"/>
                                          </p:val>
                                        </p:tav>
                                      </p:tavLst>
                                    </p:anim>
                                    <p:anim calcmode="lin" valueType="num">
                                      <p:cBhvr>
                                        <p:cTn id="21" dur="1000" fill="hold"/>
                                        <p:tgtEl>
                                          <p:spTgt spid="104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42"/>
                                        </p:tgtEl>
                                        <p:attrNameLst>
                                          <p:attrName>style.visibility</p:attrName>
                                        </p:attrNameLst>
                                      </p:cBhvr>
                                      <p:to>
                                        <p:strVal val="visible"/>
                                      </p:to>
                                    </p:set>
                                    <p:anim calcmode="lin" valueType="num">
                                      <p:cBhvr additive="base">
                                        <p:cTn id="26" dur="500" fill="hold"/>
                                        <p:tgtEl>
                                          <p:spTgt spid="1042"/>
                                        </p:tgtEl>
                                        <p:attrNameLst>
                                          <p:attrName>ppt_x</p:attrName>
                                        </p:attrNameLst>
                                      </p:cBhvr>
                                      <p:tavLst>
                                        <p:tav tm="0">
                                          <p:val>
                                            <p:strVal val="#ppt_x"/>
                                          </p:val>
                                        </p:tav>
                                        <p:tav tm="100000">
                                          <p:val>
                                            <p:strVal val="#ppt_x"/>
                                          </p:val>
                                        </p:tav>
                                      </p:tavLst>
                                    </p:anim>
                                    <p:anim calcmode="lin" valueType="num">
                                      <p:cBhvr additive="base">
                                        <p:cTn id="27" dur="500" fill="hold"/>
                                        <p:tgtEl>
                                          <p:spTgt spid="104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34"/>
                                        </p:tgtEl>
                                        <p:attrNameLst>
                                          <p:attrName>style.visibility</p:attrName>
                                        </p:attrNameLst>
                                      </p:cBhvr>
                                      <p:to>
                                        <p:strVal val="visible"/>
                                      </p:to>
                                    </p:set>
                                    <p:anim calcmode="lin" valueType="num">
                                      <p:cBhvr additive="base">
                                        <p:cTn id="32" dur="500" fill="hold"/>
                                        <p:tgtEl>
                                          <p:spTgt spid="1034"/>
                                        </p:tgtEl>
                                        <p:attrNameLst>
                                          <p:attrName>ppt_x</p:attrName>
                                        </p:attrNameLst>
                                      </p:cBhvr>
                                      <p:tavLst>
                                        <p:tav tm="0">
                                          <p:val>
                                            <p:strVal val="#ppt_x"/>
                                          </p:val>
                                        </p:tav>
                                        <p:tav tm="100000">
                                          <p:val>
                                            <p:strVal val="#ppt_x"/>
                                          </p:val>
                                        </p:tav>
                                      </p:tavLst>
                                    </p:anim>
                                    <p:anim calcmode="lin" valueType="num">
                                      <p:cBhvr additive="base">
                                        <p:cTn id="33"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ppt_x"/>
                                          </p:val>
                                        </p:tav>
                                        <p:tav tm="100000">
                                          <p:val>
                                            <p:strVal val="#ppt_x"/>
                                          </p:val>
                                        </p:tav>
                                      </p:tavLst>
                                    </p:anim>
                                    <p:anim calcmode="lin" valueType="num">
                                      <p:cBhvr additive="base">
                                        <p:cTn id="3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ppt_x"/>
                                          </p:val>
                                        </p:tav>
                                        <p:tav tm="100000">
                                          <p:val>
                                            <p:strVal val="#ppt_x"/>
                                          </p:val>
                                        </p:tav>
                                      </p:tavLst>
                                    </p:anim>
                                    <p:anim calcmode="lin" valueType="num">
                                      <p:cBhvr additive="base">
                                        <p:cTn id="5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074"/>
                                        </p:tgtEl>
                                        <p:attrNameLst>
                                          <p:attrName>style.visibility</p:attrName>
                                        </p:attrNameLst>
                                      </p:cBhvr>
                                      <p:to>
                                        <p:strVal val="visible"/>
                                      </p:to>
                                    </p:set>
                                    <p:animEffect transition="in" filter="fade">
                                      <p:cBhvr>
                                        <p:cTn id="74" dur="1000"/>
                                        <p:tgtEl>
                                          <p:spTgt spid="3074"/>
                                        </p:tgtEl>
                                      </p:cBhvr>
                                    </p:animEffect>
                                    <p:anim calcmode="lin" valueType="num">
                                      <p:cBhvr>
                                        <p:cTn id="75" dur="1000" fill="hold"/>
                                        <p:tgtEl>
                                          <p:spTgt spid="3074"/>
                                        </p:tgtEl>
                                        <p:attrNameLst>
                                          <p:attrName>ppt_x</p:attrName>
                                        </p:attrNameLst>
                                      </p:cBhvr>
                                      <p:tavLst>
                                        <p:tav tm="0">
                                          <p:val>
                                            <p:strVal val="#ppt_x"/>
                                          </p:val>
                                        </p:tav>
                                        <p:tav tm="100000">
                                          <p:val>
                                            <p:strVal val="#ppt_x"/>
                                          </p:val>
                                        </p:tav>
                                      </p:tavLst>
                                    </p:anim>
                                    <p:anim calcmode="lin" valueType="num">
                                      <p:cBhvr>
                                        <p:cTn id="76"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500" fill="hold"/>
                                        <p:tgtEl>
                                          <p:spTgt spid="41"/>
                                        </p:tgtEl>
                                        <p:attrNameLst>
                                          <p:attrName>ppt_x</p:attrName>
                                        </p:attrNameLst>
                                      </p:cBhvr>
                                      <p:tavLst>
                                        <p:tav tm="0">
                                          <p:val>
                                            <p:strVal val="#ppt_x"/>
                                          </p:val>
                                        </p:tav>
                                        <p:tav tm="100000">
                                          <p:val>
                                            <p:strVal val="#ppt_x"/>
                                          </p:val>
                                        </p:tav>
                                      </p:tavLst>
                                    </p:anim>
                                    <p:anim calcmode="lin" valueType="num">
                                      <p:cBhvr additive="base">
                                        <p:cTn id="10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F9F02-B776-56C0-526D-27378A3B3185}"/>
            </a:ext>
          </a:extLst>
        </p:cNvPr>
        <p:cNvGrpSpPr/>
        <p:nvPr/>
      </p:nvGrpSpPr>
      <p:grpSpPr>
        <a:xfrm>
          <a:off x="0" y="0"/>
          <a:ext cx="0" cy="0"/>
          <a:chOff x="0" y="0"/>
          <a:chExt cx="0" cy="0"/>
        </a:xfrm>
      </p:grpSpPr>
      <p:pic>
        <p:nvPicPr>
          <p:cNvPr id="21" name="Picture 6" descr="Habitación vacía con plantas y pared azul | Foto Premium">
            <a:extLst>
              <a:ext uri="{FF2B5EF4-FFF2-40B4-BE49-F238E27FC236}">
                <a16:creationId xmlns:a16="http://schemas.microsoft.com/office/drawing/2014/main" id="{9736C6E9-38A5-7AFF-FB9F-E6460BB98B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91" t="149" b="-149"/>
          <a:stretch/>
        </p:blipFill>
        <p:spPr bwMode="auto">
          <a:xfrm>
            <a:off x="2126476" y="0"/>
            <a:ext cx="100264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scritorio">
            <a:extLst>
              <a:ext uri="{FF2B5EF4-FFF2-40B4-BE49-F238E27FC236}">
                <a16:creationId xmlns:a16="http://schemas.microsoft.com/office/drawing/2014/main" id="{6D27B221-D10D-9251-6D6C-92F7B782AF8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138" r="4522" b="13128"/>
          <a:stretch/>
        </p:blipFill>
        <p:spPr bwMode="auto">
          <a:xfrm>
            <a:off x="8029903" y="3059121"/>
            <a:ext cx="3994319" cy="37988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chool Materials Clip Art Cartoon Open Book PNG 23985138 PNG">
            <a:extLst>
              <a:ext uri="{FF2B5EF4-FFF2-40B4-BE49-F238E27FC236}">
                <a16:creationId xmlns:a16="http://schemas.microsoft.com/office/drawing/2014/main" id="{ADF1C8B0-1405-B8AD-88A6-0CFBD6EA22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47702" y="2763561"/>
            <a:ext cx="2187857" cy="218785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ypes Of Shoe Rack: 10 Other Uses A Shoe Rack - The Shoe Box NYC">
            <a:extLst>
              <a:ext uri="{FF2B5EF4-FFF2-40B4-BE49-F238E27FC236}">
                <a16:creationId xmlns:a16="http://schemas.microsoft.com/office/drawing/2014/main" id="{445E08A6-602E-77C1-1CCE-BAA1367E8D7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8574" y="3932071"/>
            <a:ext cx="7097533" cy="31951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o 3">
            <a:extLst>
              <a:ext uri="{FF2B5EF4-FFF2-40B4-BE49-F238E27FC236}">
                <a16:creationId xmlns:a16="http://schemas.microsoft.com/office/drawing/2014/main" id="{0135A911-08DB-3A84-7A39-0FF45F229554}"/>
              </a:ext>
            </a:extLst>
          </p:cNvPr>
          <p:cNvGrpSpPr/>
          <p:nvPr/>
        </p:nvGrpSpPr>
        <p:grpSpPr>
          <a:xfrm>
            <a:off x="1980260" y="4203915"/>
            <a:ext cx="1736744" cy="1325738"/>
            <a:chOff x="2183615" y="124690"/>
            <a:chExt cx="2754954" cy="2015836"/>
          </a:xfrm>
        </p:grpSpPr>
        <p:pic>
          <p:nvPicPr>
            <p:cNvPr id="1032" name="Picture 8" descr="Mochila, mochila! dora youtube dibujo, mochila, mochila, dora, Youtube png  | PNGWing">
              <a:extLst>
                <a:ext uri="{FF2B5EF4-FFF2-40B4-BE49-F238E27FC236}">
                  <a16:creationId xmlns:a16="http://schemas.microsoft.com/office/drawing/2014/main" id="{2F82F7C8-3D4F-5AA6-B360-79D2F124744B}"/>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413" b="96848" l="10000" r="90000">
                          <a14:foregroundMark x1="27174" y1="8478" x2="27935" y2="9239"/>
                          <a14:foregroundMark x1="27283" y1="55000" x2="64783" y2="78913"/>
                          <a14:foregroundMark x1="43370" y1="84891" x2="62609" y2="83478"/>
                          <a14:foregroundMark x1="35761" y1="85870" x2="46848" y2="88370"/>
                          <a14:foregroundMark x1="46848" y1="88370" x2="64239" y2="87391"/>
                          <a14:foregroundMark x1="64239" y1="87391" x2="76630" y2="79348"/>
                          <a14:foregroundMark x1="76630" y1="79348" x2="72826" y2="49783"/>
                          <a14:foregroundMark x1="72826" y1="49783" x2="68152" y2="43152"/>
                          <a14:foregroundMark x1="68152" y1="43152" x2="55652" y2="50326"/>
                          <a14:foregroundMark x1="55652" y1="50326" x2="59891" y2="56413"/>
                          <a14:foregroundMark x1="59891" y1="56413" x2="68587" y2="47500"/>
                          <a14:foregroundMark x1="68587" y1="47500" x2="70543" y2="39565"/>
                          <a14:foregroundMark x1="70543" y1="39565" x2="73587" y2="39565"/>
                          <a14:foregroundMark x1="54891" y1="45652" x2="57935" y2="64674"/>
                          <a14:foregroundMark x1="57935" y1="64674" x2="57935" y2="64674"/>
                          <a14:foregroundMark x1="68370" y1="48370" x2="76413" y2="72283"/>
                          <a14:foregroundMark x1="37283" y1="90326" x2="57065" y2="92174"/>
                          <a14:foregroundMark x1="57065" y1="92174" x2="63587" y2="91630"/>
                          <a14:foregroundMark x1="46848" y1="96196" x2="53043" y2="95435"/>
                          <a14:foregroundMark x1="52283" y1="96087" x2="52826" y2="14130"/>
                          <a14:foregroundMark x1="52826" y1="14130" x2="58370" y2="7174"/>
                          <a14:foregroundMark x1="58370" y1="7174" x2="76304" y2="12174"/>
                          <a14:foregroundMark x1="76304" y1="12174" x2="83043" y2="8478"/>
                          <a14:foregroundMark x1="83043" y1="8478" x2="69348" y2="5870"/>
                          <a14:foregroundMark x1="69348" y1="5870" x2="38152" y2="14457"/>
                          <a14:foregroundMark x1="38152" y1="14457" x2="32174" y2="18804"/>
                          <a14:foregroundMark x1="32174" y1="18804" x2="26413" y2="11630"/>
                          <a14:foregroundMark x1="26413" y1="11630" x2="16522" y2="14239"/>
                          <a14:foregroundMark x1="16522" y1="14239" x2="14891" y2="24565"/>
                          <a14:foregroundMark x1="14891" y1="24565" x2="18370" y2="43587"/>
                          <a14:foregroundMark x1="18370" y1="43587" x2="28370" y2="60435"/>
                          <a14:foregroundMark x1="28370" y1="60435" x2="28804" y2="69783"/>
                          <a14:foregroundMark x1="28804" y1="69783" x2="24239" y2="75217"/>
                          <a14:foregroundMark x1="24239" y1="75217" x2="46957" y2="49457"/>
                          <a14:foregroundMark x1="46957" y1="49457" x2="44783" y2="39674"/>
                          <a14:foregroundMark x1="44783" y1="39674" x2="32283" y2="43370"/>
                          <a14:foregroundMark x1="32283" y1="43370" x2="27391" y2="53913"/>
                          <a14:foregroundMark x1="27391" y1="53913" x2="34674" y2="77826"/>
                          <a14:foregroundMark x1="34674" y1="77826" x2="33043" y2="85652"/>
                          <a14:foregroundMark x1="33043" y1="85652" x2="23370" y2="84130"/>
                          <a14:foregroundMark x1="23370" y1="84130" x2="36848" y2="87717"/>
                          <a14:foregroundMark x1="36848" y1="87717" x2="45326" y2="92826"/>
                          <a14:foregroundMark x1="45326" y1="92826" x2="60000" y2="96848"/>
                          <a14:foregroundMark x1="60000" y1="96848" x2="72826" y2="93370"/>
                          <a14:foregroundMark x1="72826" y1="93370" x2="80217" y2="80543"/>
                          <a14:foregroundMark x1="80217" y1="80543" x2="82609" y2="69565"/>
                          <a14:foregroundMark x1="82609" y1="69565" x2="76304" y2="46848"/>
                          <a14:foregroundMark x1="76304" y1="46848" x2="77283" y2="38587"/>
                          <a14:foregroundMark x1="36739" y1="19348" x2="46957" y2="6957"/>
                          <a14:foregroundMark x1="46957" y1="6957" x2="58913" y2="5109"/>
                          <a14:foregroundMark x1="58913" y1="5109" x2="67826" y2="7826"/>
                          <a14:foregroundMark x1="55543" y1="1413" x2="56522" y2="1413"/>
                          <a14:foregroundMark x1="34457" y1="27391" x2="38043" y2="17174"/>
                          <a14:foregroundMark x1="71413" y1="61413" x2="64891" y2="54674"/>
                          <a14:foregroundMark x1="59891" y1="89565" x2="48587" y2="71957"/>
                        </a14:backgroundRemoval>
                      </a14:imgEffect>
                    </a14:imgLayer>
                  </a14:imgProps>
                </a:ext>
                <a:ext uri="{28A0092B-C50C-407E-A947-70E740481C1C}">
                  <a14:useLocalDpi xmlns:a14="http://schemas.microsoft.com/office/drawing/2010/main" val="0"/>
                </a:ext>
              </a:extLst>
            </a:blip>
            <a:srcRect/>
            <a:stretch>
              <a:fillRect/>
            </a:stretch>
          </p:blipFill>
          <p:spPr bwMode="auto">
            <a:xfrm>
              <a:off x="2183615" y="124690"/>
              <a:ext cx="2015836" cy="20158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erramientas de arte de pintura de colores brillantes Elementos artísticos  vectoriales dibujados a mano Paleta de pinceles y tubos de acuarela o  acrílico | Vector Premium">
              <a:extLst>
                <a:ext uri="{FF2B5EF4-FFF2-40B4-BE49-F238E27FC236}">
                  <a16:creationId xmlns:a16="http://schemas.microsoft.com/office/drawing/2014/main" id="{0E47DB15-9ED7-D0BA-A235-6A78C3309E1F}"/>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3409" y="534073"/>
              <a:ext cx="1495160" cy="1495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upo 4">
            <a:extLst>
              <a:ext uri="{FF2B5EF4-FFF2-40B4-BE49-F238E27FC236}">
                <a16:creationId xmlns:a16="http://schemas.microsoft.com/office/drawing/2014/main" id="{883899ED-666A-A04D-8D05-5CFC6CA65480}"/>
              </a:ext>
            </a:extLst>
          </p:cNvPr>
          <p:cNvGrpSpPr/>
          <p:nvPr/>
        </p:nvGrpSpPr>
        <p:grpSpPr>
          <a:xfrm>
            <a:off x="2743769" y="4122650"/>
            <a:ext cx="1969495" cy="1488267"/>
            <a:chOff x="2192603" y="2489749"/>
            <a:chExt cx="1969495" cy="1488267"/>
          </a:xfrm>
        </p:grpSpPr>
        <p:pic>
          <p:nvPicPr>
            <p:cNvPr id="2" name="Picture 8" descr="Mochila, mochila! dora youtube dibujo, mochila, mochila, dora, Youtube png  | PNGWing">
              <a:extLst>
                <a:ext uri="{FF2B5EF4-FFF2-40B4-BE49-F238E27FC236}">
                  <a16:creationId xmlns:a16="http://schemas.microsoft.com/office/drawing/2014/main" id="{9AD75754-27EB-CBFF-5B83-342DB97C232E}"/>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413" b="96848" l="10000" r="90000">
                          <a14:foregroundMark x1="27174" y1="8478" x2="27935" y2="9239"/>
                          <a14:foregroundMark x1="27283" y1="55000" x2="64783" y2="78913"/>
                          <a14:foregroundMark x1="43370" y1="84891" x2="62609" y2="83478"/>
                          <a14:foregroundMark x1="35761" y1="85870" x2="46848" y2="88370"/>
                          <a14:foregroundMark x1="46848" y1="88370" x2="64239" y2="87391"/>
                          <a14:foregroundMark x1="64239" y1="87391" x2="76630" y2="79348"/>
                          <a14:foregroundMark x1="76630" y1="79348" x2="72826" y2="49783"/>
                          <a14:foregroundMark x1="72826" y1="49783" x2="68152" y2="43152"/>
                          <a14:foregroundMark x1="68152" y1="43152" x2="55652" y2="50326"/>
                          <a14:foregroundMark x1="55652" y1="50326" x2="59891" y2="56413"/>
                          <a14:foregroundMark x1="59891" y1="56413" x2="68587" y2="47500"/>
                          <a14:foregroundMark x1="68587" y1="47500" x2="70543" y2="39565"/>
                          <a14:foregroundMark x1="70543" y1="39565" x2="73587" y2="39565"/>
                          <a14:foregroundMark x1="54891" y1="45652" x2="57935" y2="64674"/>
                          <a14:foregroundMark x1="57935" y1="64674" x2="57935" y2="64674"/>
                          <a14:foregroundMark x1="68370" y1="48370" x2="76413" y2="72283"/>
                          <a14:foregroundMark x1="37283" y1="90326" x2="57065" y2="92174"/>
                          <a14:foregroundMark x1="57065" y1="92174" x2="63587" y2="91630"/>
                          <a14:foregroundMark x1="46848" y1="96196" x2="53043" y2="95435"/>
                          <a14:foregroundMark x1="52283" y1="96087" x2="52826" y2="14130"/>
                          <a14:foregroundMark x1="52826" y1="14130" x2="58370" y2="7174"/>
                          <a14:foregroundMark x1="58370" y1="7174" x2="76304" y2="12174"/>
                          <a14:foregroundMark x1="76304" y1="12174" x2="83043" y2="8478"/>
                          <a14:foregroundMark x1="83043" y1="8478" x2="69348" y2="5870"/>
                          <a14:foregroundMark x1="69348" y1="5870" x2="38152" y2="14457"/>
                          <a14:foregroundMark x1="38152" y1="14457" x2="32174" y2="18804"/>
                          <a14:foregroundMark x1="32174" y1="18804" x2="26413" y2="11630"/>
                          <a14:foregroundMark x1="26413" y1="11630" x2="16522" y2="14239"/>
                          <a14:foregroundMark x1="16522" y1="14239" x2="14891" y2="24565"/>
                          <a14:foregroundMark x1="14891" y1="24565" x2="18370" y2="43587"/>
                          <a14:foregroundMark x1="18370" y1="43587" x2="28370" y2="60435"/>
                          <a14:foregroundMark x1="28370" y1="60435" x2="28804" y2="69783"/>
                          <a14:foregroundMark x1="28804" y1="69783" x2="24239" y2="75217"/>
                          <a14:foregroundMark x1="24239" y1="75217" x2="46957" y2="49457"/>
                          <a14:foregroundMark x1="46957" y1="49457" x2="44783" y2="39674"/>
                          <a14:foregroundMark x1="44783" y1="39674" x2="32283" y2="43370"/>
                          <a14:foregroundMark x1="32283" y1="43370" x2="27391" y2="53913"/>
                          <a14:foregroundMark x1="27391" y1="53913" x2="34674" y2="77826"/>
                          <a14:foregroundMark x1="34674" y1="77826" x2="33043" y2="85652"/>
                          <a14:foregroundMark x1="33043" y1="85652" x2="23370" y2="84130"/>
                          <a14:foregroundMark x1="23370" y1="84130" x2="36848" y2="87717"/>
                          <a14:foregroundMark x1="36848" y1="87717" x2="45326" y2="92826"/>
                          <a14:foregroundMark x1="45326" y1="92826" x2="60000" y2="96848"/>
                          <a14:foregroundMark x1="60000" y1="96848" x2="72826" y2="93370"/>
                          <a14:foregroundMark x1="72826" y1="93370" x2="80217" y2="80543"/>
                          <a14:foregroundMark x1="80217" y1="80543" x2="82609" y2="69565"/>
                          <a14:foregroundMark x1="82609" y1="69565" x2="76304" y2="46848"/>
                          <a14:foregroundMark x1="76304" y1="46848" x2="77283" y2="38587"/>
                          <a14:foregroundMark x1="36739" y1="19348" x2="46957" y2="6957"/>
                          <a14:foregroundMark x1="46957" y1="6957" x2="58913" y2="5109"/>
                          <a14:foregroundMark x1="58913" y1="5109" x2="67826" y2="7826"/>
                          <a14:foregroundMark x1="55543" y1="1413" x2="56522" y2="1413"/>
                          <a14:foregroundMark x1="34457" y1="27391" x2="38043" y2="17174"/>
                          <a14:foregroundMark x1="71413" y1="61413" x2="64891" y2="54674"/>
                          <a14:foregroundMark x1="59891" y1="89565" x2="48587" y2="71957"/>
                        </a14:backgroundRemoval>
                      </a14:imgEffect>
                    </a14:imgLayer>
                  </a14:imgProps>
                </a:ext>
                <a:ext uri="{28A0092B-C50C-407E-A947-70E740481C1C}">
                  <a14:useLocalDpi xmlns:a14="http://schemas.microsoft.com/office/drawing/2010/main" val="0"/>
                </a:ext>
              </a:extLst>
            </a:blip>
            <a:srcRect/>
            <a:stretch>
              <a:fillRect/>
            </a:stretch>
          </p:blipFill>
          <p:spPr bwMode="auto">
            <a:xfrm>
              <a:off x="2192603" y="2535724"/>
              <a:ext cx="1442292" cy="144229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rayon Split Monogram Svg, crayon svg, teacher svg, school svg, apple ...">
              <a:extLst>
                <a:ext uri="{FF2B5EF4-FFF2-40B4-BE49-F238E27FC236}">
                  <a16:creationId xmlns:a16="http://schemas.microsoft.com/office/drawing/2014/main" id="{D2D6188D-0490-A6F2-876E-A9B9FB83A2C0}"/>
                </a:ext>
              </a:extLst>
            </p:cNvPr>
            <p:cNvPicPr>
              <a:picLocks noChangeAspect="1" noChangeArrowheads="1"/>
            </p:cNvPicPr>
            <p:nvPr/>
          </p:nvPicPr>
          <p:blipFill>
            <a:blip r:embed="rId12"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3207275" y="2489749"/>
              <a:ext cx="954823" cy="11461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upo 5">
            <a:extLst>
              <a:ext uri="{FF2B5EF4-FFF2-40B4-BE49-F238E27FC236}">
                <a16:creationId xmlns:a16="http://schemas.microsoft.com/office/drawing/2014/main" id="{5C1DED2C-4464-BF3C-4581-23F7208B98FC}"/>
              </a:ext>
            </a:extLst>
          </p:cNvPr>
          <p:cNvGrpSpPr/>
          <p:nvPr/>
        </p:nvGrpSpPr>
        <p:grpSpPr>
          <a:xfrm>
            <a:off x="3672249" y="4282163"/>
            <a:ext cx="1851222" cy="1318521"/>
            <a:chOff x="2237302" y="4603699"/>
            <a:chExt cx="2772640" cy="2028900"/>
          </a:xfrm>
        </p:grpSpPr>
        <p:pic>
          <p:nvPicPr>
            <p:cNvPr id="3" name="Picture 8" descr="Mochila, mochila! dora youtube dibujo, mochila, mochila, dora, Youtube png  | PNGWing">
              <a:extLst>
                <a:ext uri="{FF2B5EF4-FFF2-40B4-BE49-F238E27FC236}">
                  <a16:creationId xmlns:a16="http://schemas.microsoft.com/office/drawing/2014/main" id="{394C5E82-62FE-52F2-2FA9-DE8B620825E3}"/>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1413" b="96848" l="10000" r="90000">
                          <a14:foregroundMark x1="27174" y1="8478" x2="27935" y2="9239"/>
                          <a14:foregroundMark x1="27283" y1="55000" x2="64783" y2="78913"/>
                          <a14:foregroundMark x1="43370" y1="84891" x2="62609" y2="83478"/>
                          <a14:foregroundMark x1="35761" y1="85870" x2="46848" y2="88370"/>
                          <a14:foregroundMark x1="46848" y1="88370" x2="64239" y2="87391"/>
                          <a14:foregroundMark x1="64239" y1="87391" x2="76630" y2="79348"/>
                          <a14:foregroundMark x1="76630" y1="79348" x2="72826" y2="49783"/>
                          <a14:foregroundMark x1="72826" y1="49783" x2="68152" y2="43152"/>
                          <a14:foregroundMark x1="68152" y1="43152" x2="55652" y2="50326"/>
                          <a14:foregroundMark x1="55652" y1="50326" x2="59891" y2="56413"/>
                          <a14:foregroundMark x1="59891" y1="56413" x2="68587" y2="47500"/>
                          <a14:foregroundMark x1="68587" y1="47500" x2="70543" y2="39565"/>
                          <a14:foregroundMark x1="70543" y1="39565" x2="73587" y2="39565"/>
                          <a14:foregroundMark x1="54891" y1="45652" x2="57935" y2="64674"/>
                          <a14:foregroundMark x1="57935" y1="64674" x2="57935" y2="64674"/>
                          <a14:foregroundMark x1="68370" y1="48370" x2="76413" y2="72283"/>
                          <a14:foregroundMark x1="37283" y1="90326" x2="57065" y2="92174"/>
                          <a14:foregroundMark x1="57065" y1="92174" x2="63587" y2="91630"/>
                          <a14:foregroundMark x1="46848" y1="96196" x2="53043" y2="95435"/>
                          <a14:foregroundMark x1="52283" y1="96087" x2="52826" y2="14130"/>
                          <a14:foregroundMark x1="52826" y1="14130" x2="58370" y2="7174"/>
                          <a14:foregroundMark x1="58370" y1="7174" x2="76304" y2="12174"/>
                          <a14:foregroundMark x1="76304" y1="12174" x2="83043" y2="8478"/>
                          <a14:foregroundMark x1="83043" y1="8478" x2="69348" y2="5870"/>
                          <a14:foregroundMark x1="69348" y1="5870" x2="38152" y2="14457"/>
                          <a14:foregroundMark x1="38152" y1="14457" x2="32174" y2="18804"/>
                          <a14:foregroundMark x1="32174" y1="18804" x2="26413" y2="11630"/>
                          <a14:foregroundMark x1="26413" y1="11630" x2="16522" y2="14239"/>
                          <a14:foregroundMark x1="16522" y1="14239" x2="14891" y2="24565"/>
                          <a14:foregroundMark x1="14891" y1="24565" x2="18370" y2="43587"/>
                          <a14:foregroundMark x1="18370" y1="43587" x2="28370" y2="60435"/>
                          <a14:foregroundMark x1="28370" y1="60435" x2="28804" y2="69783"/>
                          <a14:foregroundMark x1="28804" y1="69783" x2="24239" y2="75217"/>
                          <a14:foregroundMark x1="24239" y1="75217" x2="46957" y2="49457"/>
                          <a14:foregroundMark x1="46957" y1="49457" x2="44783" y2="39674"/>
                          <a14:foregroundMark x1="44783" y1="39674" x2="32283" y2="43370"/>
                          <a14:foregroundMark x1="32283" y1="43370" x2="27391" y2="53913"/>
                          <a14:foregroundMark x1="27391" y1="53913" x2="34674" y2="77826"/>
                          <a14:foregroundMark x1="34674" y1="77826" x2="33043" y2="85652"/>
                          <a14:foregroundMark x1="33043" y1="85652" x2="23370" y2="84130"/>
                          <a14:foregroundMark x1="23370" y1="84130" x2="36848" y2="87717"/>
                          <a14:foregroundMark x1="36848" y1="87717" x2="45326" y2="92826"/>
                          <a14:foregroundMark x1="45326" y1="92826" x2="60000" y2="96848"/>
                          <a14:foregroundMark x1="60000" y1="96848" x2="72826" y2="93370"/>
                          <a14:foregroundMark x1="72826" y1="93370" x2="80217" y2="80543"/>
                          <a14:foregroundMark x1="80217" y1="80543" x2="82609" y2="69565"/>
                          <a14:foregroundMark x1="82609" y1="69565" x2="76304" y2="46848"/>
                          <a14:foregroundMark x1="76304" y1="46848" x2="77283" y2="38587"/>
                          <a14:foregroundMark x1="36739" y1="19348" x2="46957" y2="6957"/>
                          <a14:foregroundMark x1="46957" y1="6957" x2="58913" y2="5109"/>
                          <a14:foregroundMark x1="58913" y1="5109" x2="67826" y2="7826"/>
                          <a14:foregroundMark x1="55543" y1="1413" x2="56522" y2="1413"/>
                          <a14:foregroundMark x1="34457" y1="27391" x2="38043" y2="17174"/>
                          <a14:foregroundMark x1="71413" y1="61413" x2="64891" y2="54674"/>
                          <a14:foregroundMark x1="59891" y1="89565" x2="48587" y2="71957"/>
                        </a14:backgroundRemoval>
                      </a14:imgEffect>
                    </a14:imgLayer>
                  </a14:imgProps>
                </a:ext>
                <a:ext uri="{28A0092B-C50C-407E-A947-70E740481C1C}">
                  <a14:useLocalDpi xmlns:a14="http://schemas.microsoft.com/office/drawing/2010/main" val="0"/>
                </a:ext>
              </a:extLst>
            </a:blip>
            <a:srcRect/>
            <a:stretch>
              <a:fillRect/>
            </a:stretch>
          </p:blipFill>
          <p:spPr bwMode="auto">
            <a:xfrm>
              <a:off x="2237302" y="4616763"/>
              <a:ext cx="2015836" cy="201583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ld books concept illustration 47531544 Vector Art at Vecteezy">
              <a:extLst>
                <a:ext uri="{FF2B5EF4-FFF2-40B4-BE49-F238E27FC236}">
                  <a16:creationId xmlns:a16="http://schemas.microsoft.com/office/drawing/2014/main" id="{5DA92A58-2BC0-D19A-2589-C97319A72331}"/>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8960" y="4603699"/>
              <a:ext cx="1620982" cy="16209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48" name="Picture 24" descr="mochila azul dos desenhos animados com livro dentro. artigos de ...">
            <a:extLst>
              <a:ext uri="{FF2B5EF4-FFF2-40B4-BE49-F238E27FC236}">
                <a16:creationId xmlns:a16="http://schemas.microsoft.com/office/drawing/2014/main" id="{FAAC2112-2AB8-5288-7286-D6042A0948A7}"/>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2445" y="4313944"/>
            <a:ext cx="1442292" cy="14422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descr="mochila azul dos desenhos animados com livro dentro. artigos de ...">
            <a:extLst>
              <a:ext uri="{FF2B5EF4-FFF2-40B4-BE49-F238E27FC236}">
                <a16:creationId xmlns:a16="http://schemas.microsoft.com/office/drawing/2014/main" id="{7D99FE6C-DA7B-B3ED-0EDA-0BAE8DDC7B72}"/>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4844" y="4313944"/>
            <a:ext cx="1442292" cy="14422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4" descr="mochila azul dos desenhos animados com livro dentro. artigos de ...">
            <a:extLst>
              <a:ext uri="{FF2B5EF4-FFF2-40B4-BE49-F238E27FC236}">
                <a16:creationId xmlns:a16="http://schemas.microsoft.com/office/drawing/2014/main" id="{392F5602-5F14-21CC-7213-4C312EB65951}"/>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16309" y="4286010"/>
            <a:ext cx="1442292" cy="144229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Trendy Bookbag Concepts 4710814 Vector Art at Vecteezy">
            <a:extLst>
              <a:ext uri="{FF2B5EF4-FFF2-40B4-BE49-F238E27FC236}">
                <a16:creationId xmlns:a16="http://schemas.microsoft.com/office/drawing/2014/main" id="{33933638-BC31-70DA-346C-33EFF326B1CD}"/>
              </a:ext>
            </a:extLst>
          </p:cNvPr>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08369" y="5649359"/>
            <a:ext cx="1270799" cy="12707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6" descr="Trendy Bookbag Concepts 4710814 Vector Art at Vecteezy">
            <a:extLst>
              <a:ext uri="{FF2B5EF4-FFF2-40B4-BE49-F238E27FC236}">
                <a16:creationId xmlns:a16="http://schemas.microsoft.com/office/drawing/2014/main" id="{89A87B3C-0D22-57F1-C158-2DBF5607241C}"/>
              </a:ext>
            </a:extLst>
          </p:cNvPr>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8164" y="5706907"/>
            <a:ext cx="1270799" cy="12707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6" descr="Trendy Bookbag Concepts 4710814 Vector Art at Vecteezy">
            <a:extLst>
              <a:ext uri="{FF2B5EF4-FFF2-40B4-BE49-F238E27FC236}">
                <a16:creationId xmlns:a16="http://schemas.microsoft.com/office/drawing/2014/main" id="{9343A6FF-C0AE-C400-4DD0-411F9AB7114F}"/>
              </a:ext>
            </a:extLst>
          </p:cNvPr>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0764" y="5619583"/>
            <a:ext cx="1270799" cy="1270799"/>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D9512AAE-7250-6393-531B-5E305968378E}"/>
              </a:ext>
            </a:extLst>
          </p:cNvPr>
          <p:cNvSpPr/>
          <p:nvPr/>
        </p:nvSpPr>
        <p:spPr>
          <a:xfrm>
            <a:off x="3115774" y="3808010"/>
            <a:ext cx="952825" cy="400110"/>
          </a:xfrm>
          <a:prstGeom prst="rect">
            <a:avLst/>
          </a:prstGeom>
          <a:noFill/>
        </p:spPr>
        <p:txBody>
          <a:bodyPr wrap="none" lIns="91440" tIns="45720" rIns="91440" bIns="45720">
            <a:spAutoFit/>
          </a:bodyPr>
          <a:lstStyle/>
          <a:p>
            <a:pPr algn="ctr"/>
            <a:r>
              <a:rPr lang="es-ES" sz="2000" dirty="0" err="1">
                <a:ln w="0"/>
                <a:effectLst>
                  <a:outerShdw blurRad="38100" dist="19050" dir="2700000" algn="tl" rotWithShape="0">
                    <a:schemeClr val="dk1">
                      <a:alpha val="40000"/>
                    </a:schemeClr>
                  </a:outerShdw>
                </a:effectLst>
              </a:rPr>
              <a:t>Phyton</a:t>
            </a:r>
            <a:endParaRPr lang="es-ES" sz="2000" b="0" cap="none" spc="0" dirty="0">
              <a:ln w="0"/>
              <a:solidFill>
                <a:schemeClr val="tx1"/>
              </a:solidFill>
              <a:effectLst>
                <a:outerShdw blurRad="38100" dist="19050" dir="2700000" algn="tl" rotWithShape="0">
                  <a:schemeClr val="dk1">
                    <a:alpha val="40000"/>
                  </a:schemeClr>
                </a:outerShdw>
              </a:effectLst>
            </a:endParaRPr>
          </a:p>
        </p:txBody>
      </p:sp>
      <p:sp>
        <p:nvSpPr>
          <p:cNvPr id="13" name="Rectángulo 12">
            <a:extLst>
              <a:ext uri="{FF2B5EF4-FFF2-40B4-BE49-F238E27FC236}">
                <a16:creationId xmlns:a16="http://schemas.microsoft.com/office/drawing/2014/main" id="{B66DE47A-6C8C-66EA-0DDF-9B464FD0402A}"/>
              </a:ext>
            </a:extLst>
          </p:cNvPr>
          <p:cNvSpPr/>
          <p:nvPr/>
        </p:nvSpPr>
        <p:spPr>
          <a:xfrm>
            <a:off x="6118011" y="3903646"/>
            <a:ext cx="340158"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R</a:t>
            </a:r>
            <a:endParaRPr lang="es-E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ángulo 14">
            <a:extLst>
              <a:ext uri="{FF2B5EF4-FFF2-40B4-BE49-F238E27FC236}">
                <a16:creationId xmlns:a16="http://schemas.microsoft.com/office/drawing/2014/main" id="{0A1C30B4-2495-1E19-F7A8-939510026AFD}"/>
              </a:ext>
            </a:extLst>
          </p:cNvPr>
          <p:cNvSpPr/>
          <p:nvPr/>
        </p:nvSpPr>
        <p:spPr>
          <a:xfrm>
            <a:off x="3121170" y="6129354"/>
            <a:ext cx="657424" cy="400110"/>
          </a:xfrm>
          <a:prstGeom prst="rect">
            <a:avLst/>
          </a:prstGeom>
          <a:noFill/>
        </p:spPr>
        <p:txBody>
          <a:bodyPr wrap="none" lIns="91440" tIns="45720" rIns="91440" bIns="45720">
            <a:spAutoFit/>
          </a:bodyPr>
          <a:lstStyle/>
          <a:p>
            <a:pPr algn="ctr"/>
            <a:r>
              <a:rPr lang="es-ES" sz="2000" dirty="0">
                <a:ln w="0"/>
                <a:effectLst>
                  <a:outerShdw blurRad="38100" dist="19050" dir="2700000" algn="tl" rotWithShape="0">
                    <a:schemeClr val="dk1">
                      <a:alpha val="40000"/>
                    </a:schemeClr>
                  </a:outerShdw>
                </a:effectLst>
              </a:rPr>
              <a:t>Java</a:t>
            </a:r>
            <a:endParaRPr lang="es-ES" sz="2000" b="0" cap="none" spc="0" dirty="0">
              <a:ln w="0"/>
              <a:solidFill>
                <a:schemeClr val="tx1"/>
              </a:solidFill>
              <a:effectLst>
                <a:outerShdw blurRad="38100" dist="19050" dir="2700000" algn="tl" rotWithShape="0">
                  <a:schemeClr val="dk1">
                    <a:alpha val="40000"/>
                  </a:schemeClr>
                </a:outerShdw>
              </a:effectLst>
            </a:endParaRPr>
          </a:p>
        </p:txBody>
      </p:sp>
      <p:grpSp>
        <p:nvGrpSpPr>
          <p:cNvPr id="20" name="Grupo 19">
            <a:extLst>
              <a:ext uri="{FF2B5EF4-FFF2-40B4-BE49-F238E27FC236}">
                <a16:creationId xmlns:a16="http://schemas.microsoft.com/office/drawing/2014/main" id="{2B84867E-C0DB-8A65-9F88-A6CEC7F40C26}"/>
              </a:ext>
            </a:extLst>
          </p:cNvPr>
          <p:cNvGrpSpPr/>
          <p:nvPr/>
        </p:nvGrpSpPr>
        <p:grpSpPr>
          <a:xfrm>
            <a:off x="8348611" y="3011499"/>
            <a:ext cx="3994319" cy="3936688"/>
            <a:chOff x="8226832" y="2914169"/>
            <a:chExt cx="3994319" cy="3936688"/>
          </a:xfrm>
        </p:grpSpPr>
        <p:pic>
          <p:nvPicPr>
            <p:cNvPr id="16" name="Picture 6" descr="Escritorio">
              <a:extLst>
                <a:ext uri="{FF2B5EF4-FFF2-40B4-BE49-F238E27FC236}">
                  <a16:creationId xmlns:a16="http://schemas.microsoft.com/office/drawing/2014/main" id="{E946735A-BCE9-919E-FECB-B5549A87159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138" r="4522" b="13128"/>
            <a:stretch/>
          </p:blipFill>
          <p:spPr bwMode="auto">
            <a:xfrm>
              <a:off x="8226832" y="3051978"/>
              <a:ext cx="3994319" cy="37988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School Materials Clip Art Cartoon Open Book PNG 23985138 PNG">
              <a:extLst>
                <a:ext uri="{FF2B5EF4-FFF2-40B4-BE49-F238E27FC236}">
                  <a16:creationId xmlns:a16="http://schemas.microsoft.com/office/drawing/2014/main" id="{A37ED126-BDFF-0838-0296-8D2B83386E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28476" y="2914169"/>
              <a:ext cx="2187857" cy="2187857"/>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Imagen 13">
            <a:extLst>
              <a:ext uri="{FF2B5EF4-FFF2-40B4-BE49-F238E27FC236}">
                <a16:creationId xmlns:a16="http://schemas.microsoft.com/office/drawing/2014/main" id="{82C72294-6F17-AF16-95E6-538605AEC14E}"/>
              </a:ext>
            </a:extLst>
          </p:cNvPr>
          <p:cNvPicPr>
            <a:picLocks noChangeAspect="1"/>
          </p:cNvPicPr>
          <p:nvPr/>
        </p:nvPicPr>
        <p:blipFill>
          <a:blip r:embed="rId18"/>
          <a:stretch>
            <a:fillRect/>
          </a:stretch>
        </p:blipFill>
        <p:spPr>
          <a:xfrm>
            <a:off x="0" y="-8820"/>
            <a:ext cx="2177594" cy="6887275"/>
          </a:xfrm>
          <a:prstGeom prst="rect">
            <a:avLst/>
          </a:prstGeom>
        </p:spPr>
      </p:pic>
    </p:spTree>
    <p:extLst>
      <p:ext uri="{BB962C8B-B14F-4D97-AF65-F5344CB8AC3E}">
        <p14:creationId xmlns:p14="http://schemas.microsoft.com/office/powerpoint/2010/main" val="208430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43F3243-2CBC-67E5-1193-F1FA7518B0D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F27631E-7DB9-6625-56B1-2EC040E45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ángulo 11">
            <a:extLst>
              <a:ext uri="{FF2B5EF4-FFF2-40B4-BE49-F238E27FC236}">
                <a16:creationId xmlns:a16="http://schemas.microsoft.com/office/drawing/2014/main" id="{70E61427-8A75-93B4-4ECB-9812AB9F5C74}"/>
              </a:ext>
            </a:extLst>
          </p:cNvPr>
          <p:cNvSpPr/>
          <p:nvPr/>
        </p:nvSpPr>
        <p:spPr>
          <a:xfrm>
            <a:off x="2919098" y="1596892"/>
            <a:ext cx="7177803" cy="3539430"/>
          </a:xfrm>
          <a:prstGeom prst="rect">
            <a:avLst/>
          </a:prstGeom>
          <a:solidFill>
            <a:srgbClr val="FFFFFF"/>
          </a:solidFill>
          <a:ln>
            <a:noFill/>
          </a:ln>
        </p:spPr>
        <p:txBody>
          <a:bodyPr wrap="square" lIns="91440" tIns="45720" rIns="91440" bIns="45720">
            <a:spAutoFit/>
          </a:bodyPr>
          <a:lstStyle/>
          <a:p>
            <a:r>
              <a:rPr lang="es-ES" sz="32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Introducción al análisis de datos.</a:t>
            </a:r>
          </a:p>
          <a:p>
            <a:endParaRPr lang="es-ES" sz="32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r>
              <a:rPr lang="es-ES" sz="32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Ciclo de los datos</a:t>
            </a:r>
          </a:p>
          <a:p>
            <a:r>
              <a:rPr lang="es-ES" sz="32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Definición – Fuentes de datos</a:t>
            </a:r>
          </a:p>
          <a:p>
            <a:r>
              <a:rPr lang="es-ES" sz="32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endParaRPr lang="es-ES" sz="32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marL="2286000" lvl="4" indent="-457200">
              <a:buFontTx/>
              <a:buChar char="-"/>
            </a:pPr>
            <a:r>
              <a:rPr lang="es-ES" sz="32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Descanso</a:t>
            </a:r>
          </a:p>
          <a:p>
            <a:pPr marL="457200" indent="-457200">
              <a:buFontTx/>
              <a:buChar char="-"/>
            </a:pPr>
            <a:endParaRPr lang="es-ES" sz="32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13" name="Rectángulo 12">
            <a:extLst>
              <a:ext uri="{FF2B5EF4-FFF2-40B4-BE49-F238E27FC236}">
                <a16:creationId xmlns:a16="http://schemas.microsoft.com/office/drawing/2014/main" id="{461B8376-F844-7668-3135-83FEC6A8DAD9}"/>
              </a:ext>
            </a:extLst>
          </p:cNvPr>
          <p:cNvSpPr/>
          <p:nvPr/>
        </p:nvSpPr>
        <p:spPr>
          <a:xfrm>
            <a:off x="3965885" y="4954504"/>
            <a:ext cx="7177803" cy="584775"/>
          </a:xfrm>
          <a:prstGeom prst="rect">
            <a:avLst/>
          </a:prstGeom>
          <a:solidFill>
            <a:srgbClr val="FFFFFF"/>
          </a:solidFill>
          <a:ln>
            <a:noFill/>
          </a:ln>
        </p:spPr>
        <p:txBody>
          <a:bodyPr wrap="square" lIns="91440" tIns="45720" rIns="91440" bIns="45720">
            <a:spAutoFit/>
          </a:bodyPr>
          <a:lstStyle/>
          <a:p>
            <a:r>
              <a:rPr lang="es-ES" sz="32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Python – Introducción	</a:t>
            </a:r>
          </a:p>
        </p:txBody>
      </p:sp>
    </p:spTree>
    <p:extLst>
      <p:ext uri="{BB962C8B-B14F-4D97-AF65-F5344CB8AC3E}">
        <p14:creationId xmlns:p14="http://schemas.microsoft.com/office/powerpoint/2010/main" val="56801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BCA7434-5EA3-B1CD-E78F-C2BE7FC2418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7D92860-65E3-054F-2D58-2A58C6DF3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ángulo 11">
            <a:extLst>
              <a:ext uri="{FF2B5EF4-FFF2-40B4-BE49-F238E27FC236}">
                <a16:creationId xmlns:a16="http://schemas.microsoft.com/office/drawing/2014/main" id="{A10BA0C6-1F50-82D6-E8F4-A0D63A882A6A}"/>
              </a:ext>
            </a:extLst>
          </p:cNvPr>
          <p:cNvSpPr/>
          <p:nvPr/>
        </p:nvSpPr>
        <p:spPr>
          <a:xfrm>
            <a:off x="10211692" y="3976904"/>
            <a:ext cx="184731" cy="923330"/>
          </a:xfrm>
          <a:prstGeom prst="rect">
            <a:avLst/>
          </a:prstGeom>
          <a:noFill/>
          <a:ln>
            <a:noFill/>
          </a:ln>
        </p:spPr>
        <p:txBody>
          <a:bodyPr wrap="none" lIns="91440" tIns="45720" rIns="91440" bIns="45720">
            <a:spAutoFit/>
          </a:bodyPr>
          <a:lstStyle/>
          <a:p>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2" name="Rectángulo 1">
            <a:extLst>
              <a:ext uri="{FF2B5EF4-FFF2-40B4-BE49-F238E27FC236}">
                <a16:creationId xmlns:a16="http://schemas.microsoft.com/office/drawing/2014/main" id="{5808BC14-1D15-2EE7-EE3D-D6278801B26D}"/>
              </a:ext>
            </a:extLst>
          </p:cNvPr>
          <p:cNvSpPr/>
          <p:nvPr/>
        </p:nvSpPr>
        <p:spPr>
          <a:xfrm>
            <a:off x="2782392" y="1120122"/>
            <a:ext cx="6040061" cy="1754326"/>
          </a:xfrm>
          <a:prstGeom prst="rect">
            <a:avLst/>
          </a:prstGeom>
          <a:noFill/>
          <a:ln>
            <a:noFill/>
          </a:ln>
        </p:spPr>
        <p:txBody>
          <a:bodyPr wrap="square" lIns="91440" tIns="45720" rIns="91440" bIns="45720">
            <a:spAutoFit/>
          </a:bodyPr>
          <a:lstStyle/>
          <a:p>
            <a:r>
              <a:rPr lang="es-MX" sz="5400" b="1" dirty="0" err="1">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Random</a:t>
            </a:r>
            <a:r>
              <a:rPr lang="es-MX"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(modulo)</a:t>
            </a:r>
          </a:p>
          <a:p>
            <a:endParaRPr lang="es-MX"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pic>
        <p:nvPicPr>
          <p:cNvPr id="4" name="Imagen 3">
            <a:extLst>
              <a:ext uri="{FF2B5EF4-FFF2-40B4-BE49-F238E27FC236}">
                <a16:creationId xmlns:a16="http://schemas.microsoft.com/office/drawing/2014/main" id="{20C89CC4-233C-42EF-7957-A1CD91AB1926}"/>
              </a:ext>
            </a:extLst>
          </p:cNvPr>
          <p:cNvPicPr>
            <a:picLocks noChangeAspect="1"/>
          </p:cNvPicPr>
          <p:nvPr/>
        </p:nvPicPr>
        <p:blipFill>
          <a:blip r:embed="rId4"/>
          <a:stretch>
            <a:fillRect/>
          </a:stretch>
        </p:blipFill>
        <p:spPr>
          <a:xfrm>
            <a:off x="2782392" y="2019138"/>
            <a:ext cx="8830907" cy="1162212"/>
          </a:xfrm>
          <a:prstGeom prst="rect">
            <a:avLst/>
          </a:prstGeom>
        </p:spPr>
      </p:pic>
      <p:pic>
        <p:nvPicPr>
          <p:cNvPr id="2050" name="Picture 2" descr="Ilustración vectorial de la rueda de la ruleta del casino | Vector Premium">
            <a:extLst>
              <a:ext uri="{FF2B5EF4-FFF2-40B4-BE49-F238E27FC236}">
                <a16:creationId xmlns:a16="http://schemas.microsoft.com/office/drawing/2014/main" id="{CF193E4A-5A77-3A92-356B-2478FFF996F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8333" y="3015728"/>
            <a:ext cx="3394089" cy="339408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AECF68C-7204-D15A-0639-C75611BB6B77}"/>
              </a:ext>
            </a:extLst>
          </p:cNvPr>
          <p:cNvPicPr>
            <a:picLocks noChangeAspect="1"/>
          </p:cNvPicPr>
          <p:nvPr/>
        </p:nvPicPr>
        <p:blipFill>
          <a:blip r:embed="rId6"/>
          <a:stretch>
            <a:fillRect/>
          </a:stretch>
        </p:blipFill>
        <p:spPr>
          <a:xfrm>
            <a:off x="5684824" y="3584060"/>
            <a:ext cx="5724525" cy="2257425"/>
          </a:xfrm>
          <a:prstGeom prst="rect">
            <a:avLst/>
          </a:prstGeom>
        </p:spPr>
      </p:pic>
    </p:spTree>
    <p:extLst>
      <p:ext uri="{BB962C8B-B14F-4D97-AF65-F5344CB8AC3E}">
        <p14:creationId xmlns:p14="http://schemas.microsoft.com/office/powerpoint/2010/main" val="53547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2000" fill="hold"/>
                                        <p:tgtEl>
                                          <p:spTgt spid="2050"/>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C0903D1-39B2-DE45-ED51-4843CEBDD54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88191F5-052D-D036-6077-2D65250E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ángulo 11">
            <a:extLst>
              <a:ext uri="{FF2B5EF4-FFF2-40B4-BE49-F238E27FC236}">
                <a16:creationId xmlns:a16="http://schemas.microsoft.com/office/drawing/2014/main" id="{D8576DD7-6696-8FD3-BC6C-21DA91B985A1}"/>
              </a:ext>
            </a:extLst>
          </p:cNvPr>
          <p:cNvSpPr/>
          <p:nvPr/>
        </p:nvSpPr>
        <p:spPr>
          <a:xfrm>
            <a:off x="10211692" y="3976904"/>
            <a:ext cx="184731" cy="923330"/>
          </a:xfrm>
          <a:prstGeom prst="rect">
            <a:avLst/>
          </a:prstGeom>
          <a:noFill/>
          <a:ln>
            <a:noFill/>
          </a:ln>
        </p:spPr>
        <p:txBody>
          <a:bodyPr wrap="none" lIns="91440" tIns="45720" rIns="91440" bIns="45720">
            <a:spAutoFit/>
          </a:bodyPr>
          <a:lstStyle/>
          <a:p>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F220760B-2746-0C99-BCB3-9CA3C1371358}"/>
              </a:ext>
            </a:extLst>
          </p:cNvPr>
          <p:cNvSpPr txBox="1"/>
          <p:nvPr/>
        </p:nvSpPr>
        <p:spPr>
          <a:xfrm>
            <a:off x="2906486" y="1720840"/>
            <a:ext cx="7825154" cy="4247317"/>
          </a:xfrm>
          <a:prstGeom prst="rect">
            <a:avLst/>
          </a:prstGeom>
          <a:noFill/>
        </p:spPr>
        <p:txBody>
          <a:bodyPr wrap="square">
            <a:spAutoFit/>
          </a:bodyPr>
          <a:lstStyle/>
          <a:p>
            <a:r>
              <a:rPr lang="es-MX" dirty="0">
                <a:latin typeface="Abadi Extra Light" panose="020B0204020104020204" pitchFamily="34" charset="0"/>
                <a:ea typeface="ADLaM Display" panose="020F0502020204030204" pitchFamily="2" charset="0"/>
                <a:cs typeface="ADLaM Display" panose="020F0502020204030204" pitchFamily="2" charset="0"/>
              </a:rPr>
              <a:t>¡Vamos al CONCIERTO!</a:t>
            </a:r>
          </a:p>
          <a:p>
            <a:endParaRPr lang="es-MX" dirty="0">
              <a:effectLst/>
              <a:latin typeface="Abadi Extra Light" panose="020B0204020104020204" pitchFamily="34" charset="0"/>
              <a:ea typeface="ADLaM Display" panose="020F0502020204030204" pitchFamily="2" charset="0"/>
              <a:cs typeface="ADLaM Display" panose="020F0502020204030204" pitchFamily="2" charset="0"/>
            </a:endParaRPr>
          </a:p>
          <a:p>
            <a:r>
              <a:rPr lang="es-MX" dirty="0">
                <a:effectLst/>
                <a:latin typeface="Abadi Extra Light" panose="020B0204020104020204" pitchFamily="34" charset="0"/>
                <a:ea typeface="ADLaM Display" panose="020F0502020204030204" pitchFamily="2" charset="0"/>
                <a:cs typeface="ADLaM Display" panose="020F0502020204030204" pitchFamily="2" charset="0"/>
              </a:rPr>
              <a:t>Simulemos la entrada de personas al concierto</a:t>
            </a:r>
          </a:p>
          <a:p>
            <a:br>
              <a:rPr lang="es-MX" dirty="0">
                <a:effectLst/>
                <a:latin typeface="Abadi Extra Light" panose="020B0204020104020204" pitchFamily="34" charset="0"/>
                <a:ea typeface="ADLaM Display" panose="020F0502020204030204" pitchFamily="2" charset="0"/>
                <a:cs typeface="ADLaM Display" panose="020F0502020204030204" pitchFamily="2" charset="0"/>
              </a:rPr>
            </a:br>
            <a:r>
              <a:rPr lang="es-MX" dirty="0">
                <a:effectLst/>
                <a:latin typeface="Abadi Extra Light" panose="020B0204020104020204" pitchFamily="34" charset="0"/>
                <a:ea typeface="ADLaM Display" panose="020F0502020204030204" pitchFamily="2" charset="0"/>
                <a:cs typeface="ADLaM Display" panose="020F0502020204030204" pitchFamily="2" charset="0"/>
              </a:rPr>
              <a:t>    REGLAS DEL RETO</a:t>
            </a:r>
          </a:p>
          <a:p>
            <a:pPr marL="342900" indent="-342900">
              <a:buFont typeface="+mj-lt"/>
              <a:buAutoNum type="arabicPeriod"/>
            </a:pPr>
            <a:endParaRPr lang="es-MX" dirty="0">
              <a:effectLst/>
              <a:latin typeface="Abadi Extra Light" panose="020B0204020104020204" pitchFamily="34" charset="0"/>
              <a:ea typeface="ADLaM Display" panose="020F0502020204030204" pitchFamily="2" charset="0"/>
              <a:cs typeface="ADLaM Display" panose="020F0502020204030204" pitchFamily="2" charset="0"/>
            </a:endParaRPr>
          </a:p>
          <a:p>
            <a:pPr marL="342900" indent="-342900">
              <a:buFont typeface="+mj-lt"/>
              <a:buAutoNum type="arabicPeriod"/>
            </a:pPr>
            <a:endParaRPr lang="es-MX" dirty="0">
              <a:effectLst/>
              <a:latin typeface="Abadi Extra Light" panose="020B0204020104020204" pitchFamily="34" charset="0"/>
              <a:ea typeface="ADLaM Display" panose="020F0502020204030204" pitchFamily="2" charset="0"/>
              <a:cs typeface="ADLaM Display" panose="020F0502020204030204" pitchFamily="2" charset="0"/>
            </a:endParaRPr>
          </a:p>
          <a:p>
            <a:pPr marL="342900" indent="-342900">
              <a:buFont typeface="+mj-lt"/>
              <a:buAutoNum type="arabicPeriod"/>
            </a:pPr>
            <a:r>
              <a:rPr lang="es-MX" dirty="0">
                <a:latin typeface="Abadi Extra Light" panose="020B0204020104020204" pitchFamily="34" charset="0"/>
                <a:ea typeface="ADLaM Display" panose="020F0502020204030204" pitchFamily="2" charset="0"/>
                <a:cs typeface="ADLaM Display" panose="020F0502020204030204" pitchFamily="2" charset="0"/>
              </a:rPr>
              <a:t>Crear lista de invitados.</a:t>
            </a:r>
          </a:p>
          <a:p>
            <a:pPr marL="342900" indent="-342900">
              <a:buFont typeface="+mj-lt"/>
              <a:buAutoNum type="arabicPeriod"/>
            </a:pPr>
            <a:r>
              <a:rPr lang="es-MX" dirty="0">
                <a:effectLst/>
                <a:latin typeface="Abadi Extra Light" panose="020B0204020104020204" pitchFamily="34" charset="0"/>
                <a:ea typeface="ADLaM Display" panose="020F0502020204030204" pitchFamily="2" charset="0"/>
                <a:cs typeface="ADLaM Display" panose="020F0502020204030204" pitchFamily="2" charset="0"/>
              </a:rPr>
              <a:t>Compra de boletas: Si no tienes boleta, intentas comprar una.</a:t>
            </a:r>
          </a:p>
          <a:p>
            <a:pPr marL="342900" indent="-342900">
              <a:buFont typeface="+mj-lt"/>
              <a:buAutoNum type="arabicPeriod"/>
            </a:pPr>
            <a:r>
              <a:rPr lang="es-MX" dirty="0">
                <a:effectLst/>
                <a:latin typeface="Abadi Extra Light" panose="020B0204020104020204" pitchFamily="34" charset="0"/>
                <a:ea typeface="ADLaM Display" panose="020F0502020204030204" pitchFamily="2" charset="0"/>
                <a:cs typeface="ADLaM Display" panose="020F0502020204030204" pitchFamily="2" charset="0"/>
              </a:rPr>
              <a:t>Acceso especial: Si eres menor de 12 años, necesitas un adulto para entrar.</a:t>
            </a:r>
          </a:p>
          <a:p>
            <a:pPr marL="342900" indent="-342900">
              <a:buFont typeface="+mj-lt"/>
              <a:buAutoNum type="arabicPeriod"/>
            </a:pPr>
            <a:r>
              <a:rPr lang="es-MX" dirty="0">
                <a:effectLst/>
                <a:latin typeface="Abadi Extra Light" panose="020B0204020104020204" pitchFamily="34" charset="0"/>
                <a:ea typeface="ADLaM Display" panose="020F0502020204030204" pitchFamily="2" charset="0"/>
                <a:cs typeface="ADLaM Display" panose="020F0502020204030204" pitchFamily="2" charset="0"/>
              </a:rPr>
              <a:t>Entrada gratis: Mayores de 60 entran gratis pero solo en VIP o General.</a:t>
            </a:r>
          </a:p>
          <a:p>
            <a:pPr marL="342900" indent="-342900">
              <a:buFont typeface="+mj-lt"/>
              <a:buAutoNum type="arabicPeriod"/>
            </a:pPr>
            <a:r>
              <a:rPr lang="es-MX" dirty="0">
                <a:effectLst/>
                <a:latin typeface="Abadi Extra Light" panose="020B0204020104020204" pitchFamily="34" charset="0"/>
                <a:ea typeface="ADLaM Display" panose="020F0502020204030204" pitchFamily="2" charset="0"/>
                <a:cs typeface="ADLaM Display" panose="020F0502020204030204" pitchFamily="2" charset="0"/>
              </a:rPr>
              <a:t>Estado de ánimo: Si estás molesto y no tienes VIP, decides irte.</a:t>
            </a:r>
          </a:p>
          <a:p>
            <a:pPr marL="342900" indent="-342900">
              <a:buFont typeface="+mj-lt"/>
              <a:buAutoNum type="arabicPeriod"/>
            </a:pPr>
            <a:r>
              <a:rPr lang="es-MX" dirty="0">
                <a:effectLst/>
                <a:latin typeface="Abadi Extra Light" panose="020B0204020104020204" pitchFamily="34" charset="0"/>
                <a:ea typeface="ADLaM Display" panose="020F0502020204030204" pitchFamily="2" charset="0"/>
                <a:cs typeface="ADLaM Display" panose="020F0502020204030204" pitchFamily="2" charset="0"/>
              </a:rPr>
              <a:t>Problemas en la entrada: A veces hay una pausa inesperada en la fila.</a:t>
            </a:r>
          </a:p>
          <a:p>
            <a:pPr marL="342900" indent="-342900">
              <a:buFont typeface="+mj-lt"/>
              <a:buAutoNum type="arabicPeriod"/>
            </a:pPr>
            <a:r>
              <a:rPr lang="es-MX" dirty="0">
                <a:effectLst/>
                <a:latin typeface="Abadi Extra Light" panose="020B0204020104020204" pitchFamily="34" charset="0"/>
                <a:ea typeface="ADLaM Display" panose="020F0502020204030204" pitchFamily="2" charset="0"/>
                <a:cs typeface="ADLaM Display" panose="020F0502020204030204" pitchFamily="2" charset="0"/>
              </a:rPr>
              <a:t>Sillas: No te gusta la silla 3 ni los números pares, así que las evitas.</a:t>
            </a:r>
          </a:p>
          <a:p>
            <a:pPr marL="342900" indent="-342900">
              <a:buFont typeface="+mj-lt"/>
              <a:buAutoNum type="arabicPeriod"/>
            </a:pPr>
            <a:r>
              <a:rPr lang="es-MX" dirty="0">
                <a:effectLst/>
                <a:latin typeface="Abadi Extra Light" panose="020B0204020104020204" pitchFamily="34" charset="0"/>
                <a:ea typeface="ADLaM Display" panose="020F0502020204030204" pitchFamily="2" charset="0"/>
                <a:cs typeface="ADLaM Display" panose="020F0502020204030204" pitchFamily="2" charset="0"/>
              </a:rPr>
              <a:t>Evento sorpresa: Un famoso puede llegar, cambiando las reglas del juego.</a:t>
            </a:r>
          </a:p>
        </p:txBody>
      </p:sp>
      <p:grpSp>
        <p:nvGrpSpPr>
          <p:cNvPr id="17" name="Grupo 16">
            <a:extLst>
              <a:ext uri="{FF2B5EF4-FFF2-40B4-BE49-F238E27FC236}">
                <a16:creationId xmlns:a16="http://schemas.microsoft.com/office/drawing/2014/main" id="{7CDFA417-7E5C-C3B4-B6DF-A4867E4A6501}"/>
              </a:ext>
            </a:extLst>
          </p:cNvPr>
          <p:cNvGrpSpPr/>
          <p:nvPr/>
        </p:nvGrpSpPr>
        <p:grpSpPr>
          <a:xfrm>
            <a:off x="3305907" y="3976904"/>
            <a:ext cx="6189784" cy="1873949"/>
            <a:chOff x="3346101" y="3205291"/>
            <a:chExt cx="6189784" cy="1873949"/>
          </a:xfrm>
        </p:grpSpPr>
        <p:grpSp>
          <p:nvGrpSpPr>
            <p:cNvPr id="6" name="Grupo 5">
              <a:extLst>
                <a:ext uri="{FF2B5EF4-FFF2-40B4-BE49-F238E27FC236}">
                  <a16:creationId xmlns:a16="http://schemas.microsoft.com/office/drawing/2014/main" id="{A0D597FB-E303-0E16-541E-8AD7F7BE9F78}"/>
                </a:ext>
              </a:extLst>
            </p:cNvPr>
            <p:cNvGrpSpPr/>
            <p:nvPr/>
          </p:nvGrpSpPr>
          <p:grpSpPr>
            <a:xfrm>
              <a:off x="3346101" y="3205291"/>
              <a:ext cx="6189784" cy="1606513"/>
              <a:chOff x="3715531" y="3180302"/>
              <a:chExt cx="6189784" cy="1606513"/>
            </a:xfrm>
          </p:grpSpPr>
          <p:sp>
            <p:nvSpPr>
              <p:cNvPr id="7" name="Rectángulo 6">
                <a:extLst>
                  <a:ext uri="{FF2B5EF4-FFF2-40B4-BE49-F238E27FC236}">
                    <a16:creationId xmlns:a16="http://schemas.microsoft.com/office/drawing/2014/main" id="{63E67712-4BEA-1D3D-3BB5-319F44DCE26B}"/>
                  </a:ext>
                </a:extLst>
              </p:cNvPr>
              <p:cNvSpPr/>
              <p:nvPr/>
            </p:nvSpPr>
            <p:spPr>
              <a:xfrm>
                <a:off x="5385917" y="3180302"/>
                <a:ext cx="1900814" cy="248698"/>
              </a:xfrm>
              <a:prstGeom prst="rect">
                <a:avLst/>
              </a:prstGeom>
              <a:solidFill>
                <a:srgbClr val="FFFF00">
                  <a:alpha val="43137"/>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ángulo 7">
                <a:extLst>
                  <a:ext uri="{FF2B5EF4-FFF2-40B4-BE49-F238E27FC236}">
                    <a16:creationId xmlns:a16="http://schemas.microsoft.com/office/drawing/2014/main" id="{C84D2CE8-7773-F256-0367-B4763C9488F2}"/>
                  </a:ext>
                </a:extLst>
              </p:cNvPr>
              <p:cNvSpPr/>
              <p:nvPr/>
            </p:nvSpPr>
            <p:spPr>
              <a:xfrm>
                <a:off x="5152714" y="3698755"/>
                <a:ext cx="1461615" cy="227640"/>
              </a:xfrm>
              <a:prstGeom prst="rect">
                <a:avLst/>
              </a:prstGeom>
              <a:solidFill>
                <a:srgbClr val="FFFF00">
                  <a:alpha val="43137"/>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 name="Rectángulo 9">
                <a:extLst>
                  <a:ext uri="{FF2B5EF4-FFF2-40B4-BE49-F238E27FC236}">
                    <a16:creationId xmlns:a16="http://schemas.microsoft.com/office/drawing/2014/main" id="{4BE716ED-68E1-B18F-CD4D-DDDD09DA81D7}"/>
                  </a:ext>
                </a:extLst>
              </p:cNvPr>
              <p:cNvSpPr/>
              <p:nvPr/>
            </p:nvSpPr>
            <p:spPr>
              <a:xfrm>
                <a:off x="5812135" y="3429000"/>
                <a:ext cx="1985386" cy="248697"/>
              </a:xfrm>
              <a:prstGeom prst="rect">
                <a:avLst/>
              </a:prstGeom>
              <a:solidFill>
                <a:srgbClr val="FFFF00">
                  <a:alpha val="43137"/>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Rectángulo 10">
                <a:extLst>
                  <a:ext uri="{FF2B5EF4-FFF2-40B4-BE49-F238E27FC236}">
                    <a16:creationId xmlns:a16="http://schemas.microsoft.com/office/drawing/2014/main" id="{B63D9E65-B63E-3CC7-67E2-0BA29305ABFE}"/>
                  </a:ext>
                </a:extLst>
              </p:cNvPr>
              <p:cNvSpPr/>
              <p:nvPr/>
            </p:nvSpPr>
            <p:spPr>
              <a:xfrm>
                <a:off x="6008914" y="3997961"/>
                <a:ext cx="838618" cy="248696"/>
              </a:xfrm>
              <a:prstGeom prst="rect">
                <a:avLst/>
              </a:prstGeom>
              <a:solidFill>
                <a:srgbClr val="FFFF00">
                  <a:alpha val="43137"/>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Rectángulo 12">
                <a:extLst>
                  <a:ext uri="{FF2B5EF4-FFF2-40B4-BE49-F238E27FC236}">
                    <a16:creationId xmlns:a16="http://schemas.microsoft.com/office/drawing/2014/main" id="{19667FB1-190B-C298-883E-14EB39B1CCCD}"/>
                  </a:ext>
                </a:extLst>
              </p:cNvPr>
              <p:cNvSpPr/>
              <p:nvPr/>
            </p:nvSpPr>
            <p:spPr>
              <a:xfrm>
                <a:off x="7905694" y="3954419"/>
                <a:ext cx="308337" cy="248696"/>
              </a:xfrm>
              <a:prstGeom prst="rect">
                <a:avLst/>
              </a:prstGeom>
              <a:solidFill>
                <a:srgbClr val="FFFF00">
                  <a:alpha val="43137"/>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Rectángulo 13">
                <a:extLst>
                  <a:ext uri="{FF2B5EF4-FFF2-40B4-BE49-F238E27FC236}">
                    <a16:creationId xmlns:a16="http://schemas.microsoft.com/office/drawing/2014/main" id="{EDE73EA2-387E-D891-1698-8155FC563CAB}"/>
                  </a:ext>
                </a:extLst>
              </p:cNvPr>
              <p:cNvSpPr/>
              <p:nvPr/>
            </p:nvSpPr>
            <p:spPr>
              <a:xfrm>
                <a:off x="5981328" y="4256575"/>
                <a:ext cx="3923987" cy="248696"/>
              </a:xfrm>
              <a:prstGeom prst="rect">
                <a:avLst/>
              </a:prstGeom>
              <a:solidFill>
                <a:srgbClr val="FFFF00">
                  <a:alpha val="43137"/>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5" name="Rectángulo 14">
                <a:extLst>
                  <a:ext uri="{FF2B5EF4-FFF2-40B4-BE49-F238E27FC236}">
                    <a16:creationId xmlns:a16="http://schemas.microsoft.com/office/drawing/2014/main" id="{3D741647-D7FA-75A1-E8DC-3993B7D6E692}"/>
                  </a:ext>
                </a:extLst>
              </p:cNvPr>
              <p:cNvSpPr/>
              <p:nvPr/>
            </p:nvSpPr>
            <p:spPr>
              <a:xfrm flipH="1">
                <a:off x="3715531" y="4538119"/>
                <a:ext cx="517538" cy="248696"/>
              </a:xfrm>
              <a:prstGeom prst="rect">
                <a:avLst/>
              </a:prstGeom>
              <a:solidFill>
                <a:srgbClr val="FFFF00">
                  <a:alpha val="43137"/>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
          <p:nvSpPr>
            <p:cNvPr id="16" name="Rectángulo 15">
              <a:extLst>
                <a:ext uri="{FF2B5EF4-FFF2-40B4-BE49-F238E27FC236}">
                  <a16:creationId xmlns:a16="http://schemas.microsoft.com/office/drawing/2014/main" id="{7B4E65D8-EF57-9283-5A3F-F0BD73600203}"/>
                </a:ext>
              </a:extLst>
            </p:cNvPr>
            <p:cNvSpPr/>
            <p:nvPr/>
          </p:nvSpPr>
          <p:spPr>
            <a:xfrm>
              <a:off x="3346101" y="4830544"/>
              <a:ext cx="1437183" cy="248696"/>
            </a:xfrm>
            <a:prstGeom prst="rect">
              <a:avLst/>
            </a:prstGeom>
            <a:solidFill>
              <a:srgbClr val="FFFF00">
                <a:alpha val="43137"/>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Tree>
    <p:extLst>
      <p:ext uri="{BB962C8B-B14F-4D97-AF65-F5344CB8AC3E}">
        <p14:creationId xmlns:p14="http://schemas.microsoft.com/office/powerpoint/2010/main" val="362578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179A2D8-3ED5-5779-4056-E8E1E1F35E5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AF31367-4D1F-D4F7-036F-5C986555E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ángulo 11">
            <a:extLst>
              <a:ext uri="{FF2B5EF4-FFF2-40B4-BE49-F238E27FC236}">
                <a16:creationId xmlns:a16="http://schemas.microsoft.com/office/drawing/2014/main" id="{3217650D-1239-355B-9E2C-1B3ABF18D121}"/>
              </a:ext>
            </a:extLst>
          </p:cNvPr>
          <p:cNvSpPr/>
          <p:nvPr/>
        </p:nvSpPr>
        <p:spPr>
          <a:xfrm>
            <a:off x="10211692" y="3976904"/>
            <a:ext cx="184731" cy="923330"/>
          </a:xfrm>
          <a:prstGeom prst="rect">
            <a:avLst/>
          </a:prstGeom>
          <a:noFill/>
          <a:ln>
            <a:noFill/>
          </a:ln>
        </p:spPr>
        <p:txBody>
          <a:bodyPr wrap="none" lIns="91440" tIns="45720" rIns="91440" bIns="45720">
            <a:spAutoFit/>
          </a:bodyPr>
          <a:lstStyle/>
          <a:p>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pic>
        <p:nvPicPr>
          <p:cNvPr id="1026" name="Picture 2" descr="Boletos Viejos Especiales De La Entrada Ilustración del Vector ...">
            <a:extLst>
              <a:ext uri="{FF2B5EF4-FFF2-40B4-BE49-F238E27FC236}">
                <a16:creationId xmlns:a16="http://schemas.microsoft.com/office/drawing/2014/main" id="{E3B73411-D774-ABCF-474B-ABFA193A3548}"/>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12748" b="54066"/>
          <a:stretch/>
        </p:blipFill>
        <p:spPr bwMode="auto">
          <a:xfrm>
            <a:off x="2702934" y="1476741"/>
            <a:ext cx="1941324" cy="644264"/>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6EF75A25-559A-8E32-B2D4-EF4FBB9F0F21}"/>
              </a:ext>
            </a:extLst>
          </p:cNvPr>
          <p:cNvSpPr txBox="1"/>
          <p:nvPr/>
        </p:nvSpPr>
        <p:spPr>
          <a:xfrm>
            <a:off x="4563449" y="1665448"/>
            <a:ext cx="2078511" cy="646331"/>
          </a:xfrm>
          <a:prstGeom prst="rect">
            <a:avLst/>
          </a:prstGeom>
          <a:noFill/>
        </p:spPr>
        <p:txBody>
          <a:bodyPr wrap="square" rtlCol="0">
            <a:spAutoFit/>
          </a:bodyPr>
          <a:lstStyle/>
          <a:p>
            <a:r>
              <a:rPr lang="es-MX" dirty="0"/>
              <a:t>Booleano: True/False</a:t>
            </a:r>
            <a:endParaRPr lang="es-CO" dirty="0"/>
          </a:p>
        </p:txBody>
      </p:sp>
      <p:pic>
        <p:nvPicPr>
          <p:cNvPr id="1028" name="Picture 4" descr="Simbolo De Edad Png">
            <a:extLst>
              <a:ext uri="{FF2B5EF4-FFF2-40B4-BE49-F238E27FC236}">
                <a16:creationId xmlns:a16="http://schemas.microsoft.com/office/drawing/2014/main" id="{8BC6AEF6-8E62-6220-37C4-7A13149385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9235" y="2217391"/>
            <a:ext cx="1083159" cy="1083159"/>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F8D6CFAA-61EE-4309-49F5-18F574121773}"/>
              </a:ext>
            </a:extLst>
          </p:cNvPr>
          <p:cNvSpPr txBox="1"/>
          <p:nvPr/>
        </p:nvSpPr>
        <p:spPr>
          <a:xfrm>
            <a:off x="4607932" y="2652129"/>
            <a:ext cx="2782219" cy="369332"/>
          </a:xfrm>
          <a:prstGeom prst="rect">
            <a:avLst/>
          </a:prstGeom>
          <a:noFill/>
        </p:spPr>
        <p:txBody>
          <a:bodyPr wrap="square" rtlCol="0">
            <a:spAutoFit/>
          </a:bodyPr>
          <a:lstStyle/>
          <a:p>
            <a:r>
              <a:rPr lang="es-MX" dirty="0"/>
              <a:t>Entero</a:t>
            </a:r>
            <a:endParaRPr lang="es-CO" dirty="0"/>
          </a:p>
        </p:txBody>
      </p:sp>
      <p:pic>
        <p:nvPicPr>
          <p:cNvPr id="1030" name="Picture 6" descr="MONSTERS OF ROCK">
            <a:extLst>
              <a:ext uri="{FF2B5EF4-FFF2-40B4-BE49-F238E27FC236}">
                <a16:creationId xmlns:a16="http://schemas.microsoft.com/office/drawing/2014/main" id="{9AC71E24-5592-FDEC-DFEE-3023F771C1C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759" t="16410" r="48625" b="15605"/>
          <a:stretch/>
        </p:blipFill>
        <p:spPr bwMode="auto">
          <a:xfrm>
            <a:off x="2927213" y="3396936"/>
            <a:ext cx="1331129" cy="1487519"/>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2F9379A7-E09F-C0ED-9FF2-C8BF3D16C118}"/>
              </a:ext>
            </a:extLst>
          </p:cNvPr>
          <p:cNvSpPr txBox="1"/>
          <p:nvPr/>
        </p:nvSpPr>
        <p:spPr>
          <a:xfrm>
            <a:off x="4607932" y="3544022"/>
            <a:ext cx="2782219" cy="923330"/>
          </a:xfrm>
          <a:prstGeom prst="rect">
            <a:avLst/>
          </a:prstGeom>
          <a:noFill/>
        </p:spPr>
        <p:txBody>
          <a:bodyPr wrap="square" rtlCol="0">
            <a:spAutoFit/>
          </a:bodyPr>
          <a:lstStyle/>
          <a:p>
            <a:r>
              <a:rPr lang="es-MX" dirty="0" err="1"/>
              <a:t>tipos_boleta</a:t>
            </a:r>
            <a:r>
              <a:rPr lang="es-MX" dirty="0"/>
              <a:t> = "General", "VIP", "Preferencial”</a:t>
            </a:r>
          </a:p>
          <a:p>
            <a:r>
              <a:rPr lang="es-MX" dirty="0"/>
              <a:t>Tupla o Set o Lista</a:t>
            </a:r>
          </a:p>
        </p:txBody>
      </p:sp>
      <p:pic>
        <p:nvPicPr>
          <p:cNvPr id="1032" name="Picture 8" descr="Emoticono molesto Vector — Vector de stock © yayayoyo #96493834">
            <a:extLst>
              <a:ext uri="{FF2B5EF4-FFF2-40B4-BE49-F238E27FC236}">
                <a16:creationId xmlns:a16="http://schemas.microsoft.com/office/drawing/2014/main" id="{2689DBD7-D138-97B5-BBCF-DB69A600E71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5668" y="1707546"/>
            <a:ext cx="1090114" cy="1012316"/>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5B6114EC-3F07-3B3D-B39C-B2C54E850897}"/>
              </a:ext>
            </a:extLst>
          </p:cNvPr>
          <p:cNvSpPr txBox="1"/>
          <p:nvPr/>
        </p:nvSpPr>
        <p:spPr>
          <a:xfrm>
            <a:off x="8465638" y="1490422"/>
            <a:ext cx="1941324" cy="1477328"/>
          </a:xfrm>
          <a:prstGeom prst="rect">
            <a:avLst/>
          </a:prstGeom>
          <a:noFill/>
        </p:spPr>
        <p:txBody>
          <a:bodyPr wrap="square" rtlCol="0">
            <a:spAutoFit/>
          </a:bodyPr>
          <a:lstStyle/>
          <a:p>
            <a:r>
              <a:rPr lang="es-MX" strike="sngStrike" dirty="0"/>
              <a:t>Booleano</a:t>
            </a:r>
          </a:p>
          <a:p>
            <a:r>
              <a:rPr lang="es-MX" strike="sngStrike" dirty="0"/>
              <a:t> o</a:t>
            </a:r>
          </a:p>
          <a:p>
            <a:r>
              <a:rPr lang="es-MX" dirty="0"/>
              <a:t>Tupla o Set o Lista (Con otras emociones)</a:t>
            </a:r>
          </a:p>
        </p:txBody>
      </p:sp>
      <p:pic>
        <p:nvPicPr>
          <p:cNvPr id="1036" name="Picture 12" descr="Pria Dan Wanita Mengantri Satu Demi Satu Sisi Tampilan Penuh Ilustrasi ...">
            <a:extLst>
              <a:ext uri="{FF2B5EF4-FFF2-40B4-BE49-F238E27FC236}">
                <a16:creationId xmlns:a16="http://schemas.microsoft.com/office/drawing/2014/main" id="{0F60B1F8-D7C1-EE7D-C082-BD78795F23F8}"/>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7985" y="4872882"/>
            <a:ext cx="1847656" cy="147732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464E6DE3-C52A-8E34-38DE-8B5DCEE32F87}"/>
              </a:ext>
            </a:extLst>
          </p:cNvPr>
          <p:cNvSpPr txBox="1"/>
          <p:nvPr/>
        </p:nvSpPr>
        <p:spPr>
          <a:xfrm>
            <a:off x="4607932" y="5143142"/>
            <a:ext cx="2127421" cy="923330"/>
          </a:xfrm>
          <a:prstGeom prst="rect">
            <a:avLst/>
          </a:prstGeom>
          <a:noFill/>
        </p:spPr>
        <p:txBody>
          <a:bodyPr wrap="square" rtlCol="0">
            <a:spAutoFit/>
          </a:bodyPr>
          <a:lstStyle/>
          <a:p>
            <a:r>
              <a:rPr lang="es-MX" dirty="0"/>
              <a:t>Pausa</a:t>
            </a:r>
          </a:p>
          <a:p>
            <a:r>
              <a:rPr lang="es-MX" dirty="0"/>
              <a:t>Booleano: True/False</a:t>
            </a:r>
            <a:endParaRPr lang="es-CO" dirty="0"/>
          </a:p>
        </p:txBody>
      </p:sp>
      <p:pic>
        <p:nvPicPr>
          <p:cNvPr id="1038" name="Picture 14" descr="Esmerado Y Jane Austen como dibujar una silla punto final metano otoño">
            <a:extLst>
              <a:ext uri="{FF2B5EF4-FFF2-40B4-BE49-F238E27FC236}">
                <a16:creationId xmlns:a16="http://schemas.microsoft.com/office/drawing/2014/main" id="{9A30DDB5-D3D8-8E8F-C31A-7E940CA6FEC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6195" b="92183" l="7500" r="91618">
                        <a14:foregroundMark x1="52647" y1="54425" x2="65000" y2="53687"/>
                        <a14:foregroundMark x1="65000" y1="53687" x2="57647" y2="52360"/>
                        <a14:foregroundMark x1="57647" y1="52360" x2="60735" y2="53835"/>
                        <a14:foregroundMark x1="48676" y1="57522" x2="49559" y2="57227"/>
                        <a14:foregroundMark x1="52941" y1="55752" x2="63088" y2="53097"/>
                        <a14:foregroundMark x1="63088" y1="53097" x2="55441" y2="52212"/>
                        <a14:foregroundMark x1="55441" y1="52212" x2="85882" y2="50737"/>
                        <a14:foregroundMark x1="85882" y1="50737" x2="91618" y2="53687"/>
                        <a14:foregroundMark x1="91471" y1="53245" x2="83971" y2="51475"/>
                        <a14:foregroundMark x1="83971" y1="51475" x2="66324" y2="54425"/>
                        <a14:foregroundMark x1="66324" y1="54425" x2="56912" y2="52802"/>
                        <a14:foregroundMark x1="56912" y1="52802" x2="48235" y2="54425"/>
                        <a14:foregroundMark x1="48235" y1="54425" x2="56471" y2="59587"/>
                        <a14:foregroundMark x1="56471" y1="59587" x2="67059" y2="55605"/>
                        <a14:foregroundMark x1="67059" y1="55605" x2="59559" y2="58555"/>
                        <a14:foregroundMark x1="59559" y1="58555" x2="50735" y2="78319"/>
                        <a14:foregroundMark x1="50735" y1="78319" x2="52353" y2="92330"/>
                        <a14:foregroundMark x1="24706" y1="8407" x2="41912" y2="6195"/>
                        <a14:foregroundMark x1="41912" y1="6195" x2="42500" y2="6195"/>
                        <a14:foregroundMark x1="7500" y1="10177" x2="9265" y2="13864"/>
                        <a14:foregroundMark x1="67794" y1="54572" x2="91618" y2="52212"/>
                        <a14:foregroundMark x1="91618" y1="52212" x2="89853" y2="54572"/>
                        <a14:foregroundMark x1="48529" y1="58997" x2="48676" y2="55900"/>
                        <a14:foregroundMark x1="47941" y1="59587" x2="48824" y2="57080"/>
                      </a14:backgroundRemoval>
                    </a14:imgEffect>
                  </a14:imgLayer>
                </a14:imgProps>
              </a:ext>
              <a:ext uri="{28A0092B-C50C-407E-A947-70E740481C1C}">
                <a14:useLocalDpi xmlns:a14="http://schemas.microsoft.com/office/drawing/2010/main" val="0"/>
              </a:ext>
            </a:extLst>
          </a:blip>
          <a:srcRect/>
          <a:stretch>
            <a:fillRect/>
          </a:stretch>
        </p:blipFill>
        <p:spPr bwMode="auto">
          <a:xfrm>
            <a:off x="7498842" y="3186465"/>
            <a:ext cx="1192917" cy="1189408"/>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F67A11B4-4462-608B-CB0F-97B836637944}"/>
              </a:ext>
            </a:extLst>
          </p:cNvPr>
          <p:cNvSpPr txBox="1"/>
          <p:nvPr/>
        </p:nvSpPr>
        <p:spPr>
          <a:xfrm>
            <a:off x="8659240" y="3528129"/>
            <a:ext cx="2127421" cy="369332"/>
          </a:xfrm>
          <a:prstGeom prst="rect">
            <a:avLst/>
          </a:prstGeom>
          <a:noFill/>
        </p:spPr>
        <p:txBody>
          <a:bodyPr wrap="square" rtlCol="0">
            <a:spAutoFit/>
          </a:bodyPr>
          <a:lstStyle/>
          <a:p>
            <a:r>
              <a:rPr lang="es-MX" dirty="0"/>
              <a:t>Entero</a:t>
            </a:r>
            <a:endParaRPr lang="es-CO" dirty="0"/>
          </a:p>
        </p:txBody>
      </p:sp>
      <p:sp>
        <p:nvSpPr>
          <p:cNvPr id="23" name="CuadroTexto 22">
            <a:extLst>
              <a:ext uri="{FF2B5EF4-FFF2-40B4-BE49-F238E27FC236}">
                <a16:creationId xmlns:a16="http://schemas.microsoft.com/office/drawing/2014/main" id="{7E85C8C6-981E-49D3-A04E-CF8BAB2DB551}"/>
              </a:ext>
            </a:extLst>
          </p:cNvPr>
          <p:cNvSpPr txBox="1"/>
          <p:nvPr/>
        </p:nvSpPr>
        <p:spPr>
          <a:xfrm>
            <a:off x="9504489" y="5184196"/>
            <a:ext cx="1282172" cy="646331"/>
          </a:xfrm>
          <a:prstGeom prst="rect">
            <a:avLst/>
          </a:prstGeom>
          <a:noFill/>
        </p:spPr>
        <p:txBody>
          <a:bodyPr wrap="square" rtlCol="0">
            <a:spAutoFit/>
          </a:bodyPr>
          <a:lstStyle/>
          <a:p>
            <a:r>
              <a:rPr lang="es-MX" dirty="0"/>
              <a:t>Sorpresa</a:t>
            </a:r>
            <a:br>
              <a:rPr lang="es-MX" dirty="0"/>
            </a:br>
            <a:r>
              <a:rPr lang="es-MX" dirty="0"/>
              <a:t>Booleano</a:t>
            </a:r>
            <a:endParaRPr lang="es-CO" dirty="0"/>
          </a:p>
        </p:txBody>
      </p:sp>
      <p:grpSp>
        <p:nvGrpSpPr>
          <p:cNvPr id="24" name="Grupo 23">
            <a:extLst>
              <a:ext uri="{FF2B5EF4-FFF2-40B4-BE49-F238E27FC236}">
                <a16:creationId xmlns:a16="http://schemas.microsoft.com/office/drawing/2014/main" id="{F5A1037B-496A-40A6-BD5F-0C7EE25EB7DA}"/>
              </a:ext>
            </a:extLst>
          </p:cNvPr>
          <p:cNvGrpSpPr/>
          <p:nvPr/>
        </p:nvGrpSpPr>
        <p:grpSpPr>
          <a:xfrm>
            <a:off x="7523885" y="4749923"/>
            <a:ext cx="1965147" cy="1316549"/>
            <a:chOff x="2707336" y="5254018"/>
            <a:chExt cx="1965147" cy="1316549"/>
          </a:xfrm>
        </p:grpSpPr>
        <p:pic>
          <p:nvPicPr>
            <p:cNvPr id="25" name="Imagen 24">
              <a:extLst>
                <a:ext uri="{FF2B5EF4-FFF2-40B4-BE49-F238E27FC236}">
                  <a16:creationId xmlns:a16="http://schemas.microsoft.com/office/drawing/2014/main" id="{1C3B42B1-5E2D-6242-CE27-95B004D0922A}"/>
                </a:ext>
              </a:extLst>
            </p:cNvPr>
            <p:cNvPicPr>
              <a:picLocks noChangeAspect="1"/>
            </p:cNvPicPr>
            <p:nvPr/>
          </p:nvPicPr>
          <p:blipFill>
            <a:blip r:embed="rId11"/>
            <a:stretch>
              <a:fillRect/>
            </a:stretch>
          </p:blipFill>
          <p:spPr>
            <a:xfrm>
              <a:off x="2707336" y="5254018"/>
              <a:ext cx="1847656" cy="1316549"/>
            </a:xfrm>
            <a:prstGeom prst="rect">
              <a:avLst/>
            </a:prstGeom>
          </p:spPr>
        </p:pic>
        <p:sp>
          <p:nvSpPr>
            <p:cNvPr id="26" name="CuadroTexto 25">
              <a:extLst>
                <a:ext uri="{FF2B5EF4-FFF2-40B4-BE49-F238E27FC236}">
                  <a16:creationId xmlns:a16="http://schemas.microsoft.com/office/drawing/2014/main" id="{B9A9D82E-538B-8041-7192-5FAAFCD6E72D}"/>
                </a:ext>
              </a:extLst>
            </p:cNvPr>
            <p:cNvSpPr txBox="1"/>
            <p:nvPr/>
          </p:nvSpPr>
          <p:spPr>
            <a:xfrm>
              <a:off x="3390311" y="5912292"/>
              <a:ext cx="1282172" cy="646331"/>
            </a:xfrm>
            <a:prstGeom prst="rect">
              <a:avLst/>
            </a:prstGeom>
            <a:noFill/>
          </p:spPr>
          <p:txBody>
            <a:bodyPr wrap="square" rtlCol="0">
              <a:spAutoFit/>
            </a:bodyPr>
            <a:lstStyle/>
            <a:p>
              <a:r>
                <a:rPr lang="es-MX" sz="3600" b="1" dirty="0"/>
                <a:t>¿?</a:t>
              </a:r>
              <a:endParaRPr lang="es-CO" sz="3600" b="1" dirty="0"/>
            </a:p>
          </p:txBody>
        </p:sp>
      </p:grpSp>
    </p:spTree>
    <p:extLst>
      <p:ext uri="{BB962C8B-B14F-4D97-AF65-F5344CB8AC3E}">
        <p14:creationId xmlns:p14="http://schemas.microsoft.com/office/powerpoint/2010/main" val="113629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D3B2213-0789-9D84-D74E-57AC1485E5D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792A8FF-5699-822D-767E-9973287B3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ángulo 11">
            <a:extLst>
              <a:ext uri="{FF2B5EF4-FFF2-40B4-BE49-F238E27FC236}">
                <a16:creationId xmlns:a16="http://schemas.microsoft.com/office/drawing/2014/main" id="{F07C4E8F-E32C-EF73-F6D7-475CDAEC6E0C}"/>
              </a:ext>
            </a:extLst>
          </p:cNvPr>
          <p:cNvSpPr/>
          <p:nvPr/>
        </p:nvSpPr>
        <p:spPr>
          <a:xfrm>
            <a:off x="10211692" y="3976904"/>
            <a:ext cx="184731" cy="923330"/>
          </a:xfrm>
          <a:prstGeom prst="rect">
            <a:avLst/>
          </a:prstGeom>
          <a:noFill/>
          <a:ln>
            <a:noFill/>
          </a:ln>
        </p:spPr>
        <p:txBody>
          <a:bodyPr wrap="none" lIns="91440" tIns="45720" rIns="91440" bIns="45720">
            <a:spAutoFit/>
          </a:bodyPr>
          <a:lstStyle/>
          <a:p>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pic>
        <p:nvPicPr>
          <p:cNvPr id="3" name="Imagen 2">
            <a:extLst>
              <a:ext uri="{FF2B5EF4-FFF2-40B4-BE49-F238E27FC236}">
                <a16:creationId xmlns:a16="http://schemas.microsoft.com/office/drawing/2014/main" id="{D81E7143-BFCD-4447-DBD5-EE6B2B237A97}"/>
              </a:ext>
            </a:extLst>
          </p:cNvPr>
          <p:cNvPicPr>
            <a:picLocks noChangeAspect="1"/>
          </p:cNvPicPr>
          <p:nvPr/>
        </p:nvPicPr>
        <p:blipFill>
          <a:blip r:embed="rId4"/>
          <a:stretch>
            <a:fillRect/>
          </a:stretch>
        </p:blipFill>
        <p:spPr>
          <a:xfrm>
            <a:off x="2844685" y="2706469"/>
            <a:ext cx="8931640" cy="2985079"/>
          </a:xfrm>
          <a:prstGeom prst="rect">
            <a:avLst/>
          </a:prstGeom>
        </p:spPr>
      </p:pic>
      <p:sp>
        <p:nvSpPr>
          <p:cNvPr id="6" name="CuadroTexto 5">
            <a:extLst>
              <a:ext uri="{FF2B5EF4-FFF2-40B4-BE49-F238E27FC236}">
                <a16:creationId xmlns:a16="http://schemas.microsoft.com/office/drawing/2014/main" id="{32BB6170-25C1-FE7F-B5F3-B07ACC459593}"/>
              </a:ext>
            </a:extLst>
          </p:cNvPr>
          <p:cNvSpPr txBox="1"/>
          <p:nvPr/>
        </p:nvSpPr>
        <p:spPr>
          <a:xfrm>
            <a:off x="5600395" y="1589812"/>
            <a:ext cx="3583798" cy="923330"/>
          </a:xfrm>
          <a:prstGeom prst="rect">
            <a:avLst/>
          </a:prstGeom>
          <a:noFill/>
        </p:spPr>
        <p:txBody>
          <a:bodyPr wrap="square">
            <a:spAutoFit/>
          </a:bodyPr>
          <a:lstStyle/>
          <a:p>
            <a:r>
              <a:rPr lang="es-MX"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Ejercicios</a:t>
            </a:r>
            <a:endParaRPr lang="es-CO" sz="5400" dirty="0"/>
          </a:p>
        </p:txBody>
      </p:sp>
      <p:sp>
        <p:nvSpPr>
          <p:cNvPr id="7" name="CuadroTexto 6">
            <a:extLst>
              <a:ext uri="{FF2B5EF4-FFF2-40B4-BE49-F238E27FC236}">
                <a16:creationId xmlns:a16="http://schemas.microsoft.com/office/drawing/2014/main" id="{64622411-10B0-2D76-AB1A-E3B992F1B533}"/>
              </a:ext>
            </a:extLst>
          </p:cNvPr>
          <p:cNvSpPr txBox="1"/>
          <p:nvPr/>
        </p:nvSpPr>
        <p:spPr>
          <a:xfrm>
            <a:off x="2928330" y="3238240"/>
            <a:ext cx="9156043" cy="1200329"/>
          </a:xfrm>
          <a:prstGeom prst="rect">
            <a:avLst/>
          </a:prstGeom>
          <a:noFill/>
        </p:spPr>
        <p:txBody>
          <a:bodyPr wrap="square" rtlCol="0">
            <a:spAutoFit/>
          </a:bodyPr>
          <a:lstStyle/>
          <a:p>
            <a:r>
              <a:rPr lang="es-CO" sz="7200" b="1" dirty="0">
                <a:solidFill>
                  <a:srgbClr val="7030A0"/>
                </a:solidFill>
                <a:effectLst>
                  <a:outerShdw blurRad="38100" dist="38100" dir="2700000" algn="tl">
                    <a:srgbClr val="000000">
                      <a:alpha val="43137"/>
                    </a:srgbClr>
                  </a:outerShdw>
                </a:effectLst>
              </a:rPr>
              <a:t>EJERCICIO -  5 </a:t>
            </a:r>
            <a:r>
              <a:rPr lang="es-CO" sz="7200" b="1" dirty="0" err="1">
                <a:solidFill>
                  <a:srgbClr val="7030A0"/>
                </a:solidFill>
                <a:effectLst>
                  <a:outerShdw blurRad="38100" dist="38100" dir="2700000" algn="tl">
                    <a:srgbClr val="000000">
                      <a:alpha val="43137"/>
                    </a:srgbClr>
                  </a:outerShdw>
                </a:effectLst>
              </a:rPr>
              <a:t>mins</a:t>
            </a:r>
            <a:r>
              <a:rPr lang="es-CO" sz="7200" b="1" dirty="0">
                <a:solidFill>
                  <a:srgbClr val="7030A0"/>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81697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37CD3DA-3CD7-1E7A-4C38-BFF870D92E0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B1B8879-FDAF-EB6D-5439-FA91957E5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ángulo 11">
            <a:extLst>
              <a:ext uri="{FF2B5EF4-FFF2-40B4-BE49-F238E27FC236}">
                <a16:creationId xmlns:a16="http://schemas.microsoft.com/office/drawing/2014/main" id="{C41B12F8-FD77-4EC0-9C2A-2777403BD290}"/>
              </a:ext>
            </a:extLst>
          </p:cNvPr>
          <p:cNvSpPr/>
          <p:nvPr/>
        </p:nvSpPr>
        <p:spPr>
          <a:xfrm>
            <a:off x="10211692" y="3976904"/>
            <a:ext cx="184731" cy="923330"/>
          </a:xfrm>
          <a:prstGeom prst="rect">
            <a:avLst/>
          </a:prstGeom>
          <a:noFill/>
          <a:ln>
            <a:noFill/>
          </a:ln>
        </p:spPr>
        <p:txBody>
          <a:bodyPr wrap="none" lIns="91440" tIns="45720" rIns="91440" bIns="45720">
            <a:spAutoFit/>
          </a:bodyPr>
          <a:lstStyle/>
          <a:p>
            <a:endParaRPr lang="es-ES"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6" name="CuadroTexto 5">
            <a:extLst>
              <a:ext uri="{FF2B5EF4-FFF2-40B4-BE49-F238E27FC236}">
                <a16:creationId xmlns:a16="http://schemas.microsoft.com/office/drawing/2014/main" id="{5C3709E3-FD37-32A6-1A14-4A21FE3C6DEB}"/>
              </a:ext>
            </a:extLst>
          </p:cNvPr>
          <p:cNvSpPr txBox="1"/>
          <p:nvPr/>
        </p:nvSpPr>
        <p:spPr>
          <a:xfrm>
            <a:off x="5600395" y="1589812"/>
            <a:ext cx="3583798" cy="923330"/>
          </a:xfrm>
          <a:prstGeom prst="rect">
            <a:avLst/>
          </a:prstGeom>
          <a:noFill/>
        </p:spPr>
        <p:txBody>
          <a:bodyPr wrap="square">
            <a:spAutoFit/>
          </a:bodyPr>
          <a:lstStyle/>
          <a:p>
            <a:r>
              <a:rPr lang="es-MX" sz="54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Estadística</a:t>
            </a:r>
            <a:endParaRPr lang="es-CO" sz="5400" dirty="0"/>
          </a:p>
        </p:txBody>
      </p:sp>
      <p:sp>
        <p:nvSpPr>
          <p:cNvPr id="2" name="Rectángulo 1">
            <a:extLst>
              <a:ext uri="{FF2B5EF4-FFF2-40B4-BE49-F238E27FC236}">
                <a16:creationId xmlns:a16="http://schemas.microsoft.com/office/drawing/2014/main" id="{80A098C5-3EF3-99DA-143F-BBC5056CE17B}"/>
              </a:ext>
            </a:extLst>
          </p:cNvPr>
          <p:cNvSpPr/>
          <p:nvPr/>
        </p:nvSpPr>
        <p:spPr>
          <a:xfrm>
            <a:off x="3452839" y="2730409"/>
            <a:ext cx="6314159" cy="3416320"/>
          </a:xfrm>
          <a:prstGeom prst="rect">
            <a:avLst/>
          </a:prstGeom>
          <a:noFill/>
          <a:ln>
            <a:noFill/>
          </a:ln>
        </p:spPr>
        <p:txBody>
          <a:bodyPr wrap="square" lIns="91440" tIns="45720" rIns="91440" bIns="45720">
            <a:spAutoFit/>
          </a:bodyPr>
          <a:lstStyle/>
          <a:p>
            <a:pPr marL="685800" indent="-685800">
              <a:buFont typeface="Arial" panose="020B0604020202020204" pitchFamily="34" charset="0"/>
              <a:buChar char="•"/>
            </a:pPr>
            <a:r>
              <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Medidas</a:t>
            </a:r>
          </a:p>
          <a:p>
            <a:r>
              <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Tendencia central</a:t>
            </a:r>
          </a:p>
          <a:p>
            <a:r>
              <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Dispersión</a:t>
            </a:r>
          </a:p>
          <a:p>
            <a:r>
              <a:rPr lang="es-MX" sz="5400" b="1" dirty="0">
                <a:ln w="10160">
                  <a:solidFill>
                    <a:schemeClr val="accent6">
                      <a:lumMod val="60000"/>
                      <a:lumOff val="40000"/>
                    </a:schemeClr>
                  </a:solidFill>
                  <a:prstDash val="solid"/>
                </a:ln>
                <a:solidFill>
                  <a:schemeClr val="accent6">
                    <a:lumMod val="60000"/>
                    <a:lumOff val="40000"/>
                  </a:schemeClr>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Posición</a:t>
            </a:r>
          </a:p>
        </p:txBody>
      </p:sp>
    </p:spTree>
    <p:extLst>
      <p:ext uri="{BB962C8B-B14F-4D97-AF65-F5344CB8AC3E}">
        <p14:creationId xmlns:p14="http://schemas.microsoft.com/office/powerpoint/2010/main" val="303246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6F17E20-ACBD-24B9-D2AA-A2ADC8F0B810}"/>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FDA4B8E-AF60-634F-4390-0B8E0FA21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Imagen 13">
            <a:extLst>
              <a:ext uri="{FF2B5EF4-FFF2-40B4-BE49-F238E27FC236}">
                <a16:creationId xmlns:a16="http://schemas.microsoft.com/office/drawing/2014/main" id="{4B0DB255-DF1E-4588-92EE-FCC43072E4A2}"/>
              </a:ext>
            </a:extLst>
          </p:cNvPr>
          <p:cNvPicPr>
            <a:picLocks noChangeAspect="1"/>
          </p:cNvPicPr>
          <p:nvPr/>
        </p:nvPicPr>
        <p:blipFill>
          <a:blip r:embed="rId4"/>
          <a:stretch>
            <a:fillRect/>
          </a:stretch>
        </p:blipFill>
        <p:spPr>
          <a:xfrm>
            <a:off x="3396935" y="1205216"/>
            <a:ext cx="7783683" cy="5042586"/>
          </a:xfrm>
          <a:prstGeom prst="rect">
            <a:avLst/>
          </a:prstGeom>
        </p:spPr>
      </p:pic>
    </p:spTree>
    <p:extLst>
      <p:ext uri="{BB962C8B-B14F-4D97-AF65-F5344CB8AC3E}">
        <p14:creationId xmlns:p14="http://schemas.microsoft.com/office/powerpoint/2010/main" val="2410674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28DD06C-CB0F-1F14-5A0E-75453027485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C0FDC51-FE06-3C58-9319-3A96C247A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upo 10">
            <a:extLst>
              <a:ext uri="{FF2B5EF4-FFF2-40B4-BE49-F238E27FC236}">
                <a16:creationId xmlns:a16="http://schemas.microsoft.com/office/drawing/2014/main" id="{E1F8148E-B107-F3DB-E817-B4CAD339363A}"/>
              </a:ext>
            </a:extLst>
          </p:cNvPr>
          <p:cNvGrpSpPr/>
          <p:nvPr/>
        </p:nvGrpSpPr>
        <p:grpSpPr>
          <a:xfrm>
            <a:off x="4203517" y="1172678"/>
            <a:ext cx="6470186" cy="5196243"/>
            <a:chOff x="4232393" y="806918"/>
            <a:chExt cx="6470186" cy="5196243"/>
          </a:xfrm>
        </p:grpSpPr>
        <p:sp>
          <p:nvSpPr>
            <p:cNvPr id="7" name="Rectángulo 6">
              <a:extLst>
                <a:ext uri="{FF2B5EF4-FFF2-40B4-BE49-F238E27FC236}">
                  <a16:creationId xmlns:a16="http://schemas.microsoft.com/office/drawing/2014/main" id="{1F518D31-E8A2-FE1B-8069-90142CB26151}"/>
                </a:ext>
              </a:extLst>
            </p:cNvPr>
            <p:cNvSpPr/>
            <p:nvPr/>
          </p:nvSpPr>
          <p:spPr>
            <a:xfrm>
              <a:off x="4232393" y="806918"/>
              <a:ext cx="6349815" cy="1015663"/>
            </a:xfrm>
            <a:prstGeom prst="rect">
              <a:avLst/>
            </a:prstGeom>
            <a:solidFill>
              <a:srgbClr val="FFFFFF"/>
            </a:solidFill>
            <a:ln>
              <a:noFill/>
            </a:ln>
          </p:spPr>
          <p:txBody>
            <a:bodyPr wrap="none" lIns="91440" tIns="45720" rIns="91440" bIns="45720">
              <a:spAutoFit/>
            </a:bodyPr>
            <a:lstStyle/>
            <a:p>
              <a:pPr algn="ctr"/>
              <a:r>
                <a:rPr lang="es-ES" sz="6000" b="1" cap="none" spc="0"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Análisi</a:t>
              </a:r>
              <a:r>
                <a:rPr lang="es-ES" sz="60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s de datos</a:t>
              </a:r>
            </a:p>
          </p:txBody>
        </p:sp>
        <p:sp>
          <p:nvSpPr>
            <p:cNvPr id="4" name="CuadroTexto 3">
              <a:extLst>
                <a:ext uri="{FF2B5EF4-FFF2-40B4-BE49-F238E27FC236}">
                  <a16:creationId xmlns:a16="http://schemas.microsoft.com/office/drawing/2014/main" id="{ED075DAE-05FC-E5B0-95A8-07E0BFFED09E}"/>
                </a:ext>
              </a:extLst>
            </p:cNvPr>
            <p:cNvSpPr txBox="1"/>
            <p:nvPr/>
          </p:nvSpPr>
          <p:spPr>
            <a:xfrm>
              <a:off x="4232393" y="5026585"/>
              <a:ext cx="2463670" cy="923330"/>
            </a:xfrm>
            <a:prstGeom prst="rect">
              <a:avLst/>
            </a:prstGeom>
            <a:noFill/>
          </p:spPr>
          <p:txBody>
            <a:bodyPr wrap="square">
              <a:spAutoFit/>
            </a:bodyPr>
            <a:lstStyle/>
            <a:p>
              <a:pPr algn="ctr"/>
              <a:r>
                <a:rPr lang="es-ES" sz="5400" b="1" dirty="0"/>
                <a:t>Datos </a:t>
              </a:r>
            </a:p>
          </p:txBody>
        </p:sp>
        <p:sp>
          <p:nvSpPr>
            <p:cNvPr id="6" name="CuadroTexto 5">
              <a:extLst>
                <a:ext uri="{FF2B5EF4-FFF2-40B4-BE49-F238E27FC236}">
                  <a16:creationId xmlns:a16="http://schemas.microsoft.com/office/drawing/2014/main" id="{EBB750AA-247E-3DA5-821E-7861F958E197}"/>
                </a:ext>
              </a:extLst>
            </p:cNvPr>
            <p:cNvSpPr txBox="1"/>
            <p:nvPr/>
          </p:nvSpPr>
          <p:spPr>
            <a:xfrm>
              <a:off x="6965570" y="5049054"/>
              <a:ext cx="3737009" cy="954107"/>
            </a:xfrm>
            <a:prstGeom prst="rect">
              <a:avLst/>
            </a:prstGeom>
            <a:noFill/>
          </p:spPr>
          <p:txBody>
            <a:bodyPr wrap="square">
              <a:spAutoFit/>
            </a:bodyPr>
            <a:lstStyle/>
            <a:p>
              <a:pPr algn="ctr"/>
              <a:r>
                <a:rPr lang="es-ES" sz="2800" b="1" dirty="0"/>
                <a:t>Información útil</a:t>
              </a:r>
              <a:r>
                <a:rPr lang="es-ES" sz="2800" dirty="0"/>
                <a:t> </a:t>
              </a:r>
            </a:p>
            <a:p>
              <a:pPr algn="ctr"/>
              <a:r>
                <a:rPr lang="es-ES" sz="2800" dirty="0"/>
                <a:t>para tomar decisiones</a:t>
              </a:r>
              <a:endParaRPr lang="es-CO" sz="2800" dirty="0"/>
            </a:p>
          </p:txBody>
        </p:sp>
        <p:pic>
          <p:nvPicPr>
            <p:cNvPr id="2050" name="Picture 2" descr="Metamorphoses clipart - Clipground">
              <a:extLst>
                <a:ext uri="{FF2B5EF4-FFF2-40B4-BE49-F238E27FC236}">
                  <a16:creationId xmlns:a16="http://schemas.microsoft.com/office/drawing/2014/main" id="{5357D8F5-190E-F82B-6ACC-07A21C03B065}"/>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1943" b="21306"/>
            <a:stretch/>
          </p:blipFill>
          <p:spPr bwMode="auto">
            <a:xfrm>
              <a:off x="4783756" y="2989149"/>
              <a:ext cx="4944048" cy="2218714"/>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ángulo 11">
            <a:extLst>
              <a:ext uri="{FF2B5EF4-FFF2-40B4-BE49-F238E27FC236}">
                <a16:creationId xmlns:a16="http://schemas.microsoft.com/office/drawing/2014/main" id="{176B3572-BEE0-C4D2-DFC5-C2B76569CA35}"/>
              </a:ext>
            </a:extLst>
          </p:cNvPr>
          <p:cNvSpPr/>
          <p:nvPr/>
        </p:nvSpPr>
        <p:spPr>
          <a:xfrm>
            <a:off x="6384192" y="2193658"/>
            <a:ext cx="4416571" cy="1077218"/>
          </a:xfrm>
          <a:prstGeom prst="rect">
            <a:avLst/>
          </a:prstGeom>
          <a:solidFill>
            <a:srgbClr val="FFFFFF"/>
          </a:solidFill>
          <a:ln>
            <a:noFill/>
          </a:ln>
        </p:spPr>
        <p:txBody>
          <a:bodyPr wrap="square" lIns="91440" tIns="45720" rIns="91440" bIns="45720">
            <a:spAutoFit/>
          </a:bodyPr>
          <a:lstStyle/>
          <a:p>
            <a:pPr algn="ctr"/>
            <a:r>
              <a:rPr lang="es-ES" sz="3200" b="1" cap="none" spc="0"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¿Qué queremos saber?</a:t>
            </a:r>
            <a:endParaRPr lang="es-ES" sz="32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36912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ángulo 6">
            <a:extLst>
              <a:ext uri="{FF2B5EF4-FFF2-40B4-BE49-F238E27FC236}">
                <a16:creationId xmlns:a16="http://schemas.microsoft.com/office/drawing/2014/main" id="{AB653BCF-2A19-7A55-927E-110DA13046F3}"/>
              </a:ext>
            </a:extLst>
          </p:cNvPr>
          <p:cNvSpPr/>
          <p:nvPr/>
        </p:nvSpPr>
        <p:spPr>
          <a:xfrm>
            <a:off x="4626633" y="1052256"/>
            <a:ext cx="4700326" cy="769441"/>
          </a:xfrm>
          <a:prstGeom prst="rect">
            <a:avLst/>
          </a:prstGeom>
          <a:solidFill>
            <a:srgbClr val="FFFFFF"/>
          </a:solidFill>
          <a:ln>
            <a:noFill/>
          </a:ln>
        </p:spPr>
        <p:txBody>
          <a:bodyPr wrap="none" lIns="91440" tIns="45720" rIns="91440" bIns="45720">
            <a:spAutoFit/>
          </a:bodyPr>
          <a:lstStyle/>
          <a:p>
            <a:pPr algn="ctr"/>
            <a:r>
              <a:rPr lang="es-ES" sz="4400" b="1" cap="none" spc="0"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Análisi</a:t>
            </a:r>
            <a:r>
              <a:rPr lang="es-ES" sz="4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s de datos</a:t>
            </a:r>
          </a:p>
        </p:txBody>
      </p:sp>
      <p:pic>
        <p:nvPicPr>
          <p:cNvPr id="21" name="Imagen 20">
            <a:extLst>
              <a:ext uri="{FF2B5EF4-FFF2-40B4-BE49-F238E27FC236}">
                <a16:creationId xmlns:a16="http://schemas.microsoft.com/office/drawing/2014/main" id="{C2503829-FE9E-6159-0FD4-8C33F38E4AA8}"/>
              </a:ext>
            </a:extLst>
          </p:cNvPr>
          <p:cNvPicPr>
            <a:picLocks noChangeAspect="1"/>
          </p:cNvPicPr>
          <p:nvPr/>
        </p:nvPicPr>
        <p:blipFill>
          <a:blip r:embed="rId4"/>
          <a:stretch>
            <a:fillRect/>
          </a:stretch>
        </p:blipFill>
        <p:spPr>
          <a:xfrm>
            <a:off x="3701279" y="1595561"/>
            <a:ext cx="3472880" cy="2037556"/>
          </a:xfrm>
          <a:prstGeom prst="rect">
            <a:avLst/>
          </a:prstGeom>
        </p:spPr>
      </p:pic>
      <p:pic>
        <p:nvPicPr>
          <p:cNvPr id="22" name="Imagen 21">
            <a:extLst>
              <a:ext uri="{FF2B5EF4-FFF2-40B4-BE49-F238E27FC236}">
                <a16:creationId xmlns:a16="http://schemas.microsoft.com/office/drawing/2014/main" id="{CA12983C-FA7D-51E7-E2F8-28D21E633A85}"/>
              </a:ext>
            </a:extLst>
          </p:cNvPr>
          <p:cNvPicPr>
            <a:picLocks noChangeAspect="1"/>
          </p:cNvPicPr>
          <p:nvPr/>
        </p:nvPicPr>
        <p:blipFill>
          <a:blip r:embed="rId5"/>
          <a:stretch>
            <a:fillRect/>
          </a:stretch>
        </p:blipFill>
        <p:spPr>
          <a:xfrm>
            <a:off x="6810970" y="1760725"/>
            <a:ext cx="3250479" cy="2087368"/>
          </a:xfrm>
          <a:prstGeom prst="rect">
            <a:avLst/>
          </a:prstGeom>
        </p:spPr>
      </p:pic>
      <p:pic>
        <p:nvPicPr>
          <p:cNvPr id="23" name="Imagen 22">
            <a:extLst>
              <a:ext uri="{FF2B5EF4-FFF2-40B4-BE49-F238E27FC236}">
                <a16:creationId xmlns:a16="http://schemas.microsoft.com/office/drawing/2014/main" id="{37BE5E20-96F9-6EE3-76C8-95F6D53848D5}"/>
              </a:ext>
            </a:extLst>
          </p:cNvPr>
          <p:cNvPicPr>
            <a:picLocks noChangeAspect="1"/>
          </p:cNvPicPr>
          <p:nvPr/>
        </p:nvPicPr>
        <p:blipFill>
          <a:blip r:embed="rId6"/>
          <a:stretch>
            <a:fillRect/>
          </a:stretch>
        </p:blipFill>
        <p:spPr>
          <a:xfrm>
            <a:off x="7220891" y="3344566"/>
            <a:ext cx="3157015" cy="2346991"/>
          </a:xfrm>
          <a:prstGeom prst="rect">
            <a:avLst/>
          </a:prstGeom>
        </p:spPr>
      </p:pic>
      <p:pic>
        <p:nvPicPr>
          <p:cNvPr id="24" name="Imagen 23">
            <a:extLst>
              <a:ext uri="{FF2B5EF4-FFF2-40B4-BE49-F238E27FC236}">
                <a16:creationId xmlns:a16="http://schemas.microsoft.com/office/drawing/2014/main" id="{7523F18B-CBAD-C49C-69B3-40670FC0D407}"/>
              </a:ext>
            </a:extLst>
          </p:cNvPr>
          <p:cNvPicPr>
            <a:picLocks noChangeAspect="1"/>
          </p:cNvPicPr>
          <p:nvPr/>
        </p:nvPicPr>
        <p:blipFill>
          <a:blip r:embed="rId7"/>
          <a:stretch>
            <a:fillRect/>
          </a:stretch>
        </p:blipFill>
        <p:spPr>
          <a:xfrm>
            <a:off x="3965933" y="4440174"/>
            <a:ext cx="3935883" cy="1983519"/>
          </a:xfrm>
          <a:prstGeom prst="rect">
            <a:avLst/>
          </a:prstGeom>
        </p:spPr>
      </p:pic>
      <p:pic>
        <p:nvPicPr>
          <p:cNvPr id="25" name="Imagen 24">
            <a:extLst>
              <a:ext uri="{FF2B5EF4-FFF2-40B4-BE49-F238E27FC236}">
                <a16:creationId xmlns:a16="http://schemas.microsoft.com/office/drawing/2014/main" id="{79D34D15-5708-1991-AB5A-0D6E3542E2CE}"/>
              </a:ext>
            </a:extLst>
          </p:cNvPr>
          <p:cNvPicPr>
            <a:picLocks noChangeAspect="1"/>
          </p:cNvPicPr>
          <p:nvPr/>
        </p:nvPicPr>
        <p:blipFill>
          <a:blip r:embed="rId8"/>
          <a:stretch>
            <a:fillRect/>
          </a:stretch>
        </p:blipFill>
        <p:spPr>
          <a:xfrm>
            <a:off x="3297991" y="3141221"/>
            <a:ext cx="3105091" cy="2295067"/>
          </a:xfrm>
          <a:prstGeom prst="rect">
            <a:avLst/>
          </a:prstGeom>
        </p:spPr>
      </p:pic>
    </p:spTree>
    <p:extLst>
      <p:ext uri="{BB962C8B-B14F-4D97-AF65-F5344CB8AC3E}">
        <p14:creationId xmlns:p14="http://schemas.microsoft.com/office/powerpoint/2010/main" val="6911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Imagen 1">
            <a:extLst>
              <a:ext uri="{FF2B5EF4-FFF2-40B4-BE49-F238E27FC236}">
                <a16:creationId xmlns:a16="http://schemas.microsoft.com/office/drawing/2014/main" id="{B6B56F92-594F-CFFC-831A-92BA1C613EBE}"/>
              </a:ext>
            </a:extLst>
          </p:cNvPr>
          <p:cNvPicPr>
            <a:picLocks noChangeAspect="1"/>
          </p:cNvPicPr>
          <p:nvPr/>
        </p:nvPicPr>
        <p:blipFill>
          <a:blip r:embed="rId4"/>
          <a:stretch>
            <a:fillRect/>
          </a:stretch>
        </p:blipFill>
        <p:spPr>
          <a:xfrm>
            <a:off x="582692" y="1807317"/>
            <a:ext cx="3219308" cy="1888784"/>
          </a:xfrm>
          <a:prstGeom prst="rect">
            <a:avLst/>
          </a:prstGeom>
        </p:spPr>
      </p:pic>
      <p:pic>
        <p:nvPicPr>
          <p:cNvPr id="4" name="Imagen 3">
            <a:extLst>
              <a:ext uri="{FF2B5EF4-FFF2-40B4-BE49-F238E27FC236}">
                <a16:creationId xmlns:a16="http://schemas.microsoft.com/office/drawing/2014/main" id="{9C6CA985-EF67-7529-B198-0588E7FF3190}"/>
              </a:ext>
            </a:extLst>
          </p:cNvPr>
          <p:cNvPicPr>
            <a:picLocks noChangeAspect="1"/>
          </p:cNvPicPr>
          <p:nvPr/>
        </p:nvPicPr>
        <p:blipFill>
          <a:blip r:embed="rId5"/>
          <a:stretch>
            <a:fillRect/>
          </a:stretch>
        </p:blipFill>
        <p:spPr>
          <a:xfrm>
            <a:off x="421136" y="1899873"/>
            <a:ext cx="5928874" cy="1703672"/>
          </a:xfrm>
          <a:prstGeom prst="rect">
            <a:avLst/>
          </a:prstGeom>
        </p:spPr>
      </p:pic>
      <p:pic>
        <p:nvPicPr>
          <p:cNvPr id="8" name="Imagen 7">
            <a:extLst>
              <a:ext uri="{FF2B5EF4-FFF2-40B4-BE49-F238E27FC236}">
                <a16:creationId xmlns:a16="http://schemas.microsoft.com/office/drawing/2014/main" id="{C42D7828-07C9-E2CF-06F9-79BBCF4F7D1E}"/>
              </a:ext>
            </a:extLst>
          </p:cNvPr>
          <p:cNvPicPr>
            <a:picLocks noChangeAspect="1"/>
          </p:cNvPicPr>
          <p:nvPr/>
        </p:nvPicPr>
        <p:blipFill>
          <a:blip r:embed="rId6"/>
          <a:stretch>
            <a:fillRect/>
          </a:stretch>
        </p:blipFill>
        <p:spPr>
          <a:xfrm>
            <a:off x="473659" y="4252946"/>
            <a:ext cx="6096000" cy="2121123"/>
          </a:xfrm>
          <a:prstGeom prst="rect">
            <a:avLst/>
          </a:prstGeom>
        </p:spPr>
      </p:pic>
      <p:pic>
        <p:nvPicPr>
          <p:cNvPr id="11" name="Imagen 10">
            <a:extLst>
              <a:ext uri="{FF2B5EF4-FFF2-40B4-BE49-F238E27FC236}">
                <a16:creationId xmlns:a16="http://schemas.microsoft.com/office/drawing/2014/main" id="{FFF788E5-F437-55AA-3018-F4B9F1100433}"/>
              </a:ext>
            </a:extLst>
          </p:cNvPr>
          <p:cNvPicPr>
            <a:picLocks noChangeAspect="1"/>
          </p:cNvPicPr>
          <p:nvPr/>
        </p:nvPicPr>
        <p:blipFill>
          <a:blip r:embed="rId7"/>
          <a:srcRect b="13785"/>
          <a:stretch/>
        </p:blipFill>
        <p:spPr>
          <a:xfrm>
            <a:off x="6769622" y="1520369"/>
            <a:ext cx="5086397" cy="2296893"/>
          </a:xfrm>
          <a:prstGeom prst="rect">
            <a:avLst/>
          </a:prstGeom>
        </p:spPr>
      </p:pic>
      <p:pic>
        <p:nvPicPr>
          <p:cNvPr id="13" name="Imagen 12">
            <a:extLst>
              <a:ext uri="{FF2B5EF4-FFF2-40B4-BE49-F238E27FC236}">
                <a16:creationId xmlns:a16="http://schemas.microsoft.com/office/drawing/2014/main" id="{FFD4DBEC-4E62-6AF5-2285-B07238A12ACE}"/>
              </a:ext>
            </a:extLst>
          </p:cNvPr>
          <p:cNvPicPr>
            <a:picLocks noChangeAspect="1"/>
          </p:cNvPicPr>
          <p:nvPr/>
        </p:nvPicPr>
        <p:blipFill>
          <a:blip r:embed="rId8"/>
          <a:stretch>
            <a:fillRect/>
          </a:stretch>
        </p:blipFill>
        <p:spPr>
          <a:xfrm>
            <a:off x="6769622" y="4095711"/>
            <a:ext cx="4948719" cy="2278358"/>
          </a:xfrm>
          <a:prstGeom prst="rect">
            <a:avLst/>
          </a:prstGeom>
        </p:spPr>
      </p:pic>
      <p:sp>
        <p:nvSpPr>
          <p:cNvPr id="14" name="CuadroTexto 13">
            <a:extLst>
              <a:ext uri="{FF2B5EF4-FFF2-40B4-BE49-F238E27FC236}">
                <a16:creationId xmlns:a16="http://schemas.microsoft.com/office/drawing/2014/main" id="{88D5FEC1-83ED-B040-DD37-C32F6CC8DBB6}"/>
              </a:ext>
            </a:extLst>
          </p:cNvPr>
          <p:cNvSpPr txBox="1"/>
          <p:nvPr/>
        </p:nvSpPr>
        <p:spPr>
          <a:xfrm>
            <a:off x="1933544" y="3095936"/>
            <a:ext cx="9156043" cy="1200329"/>
          </a:xfrm>
          <a:prstGeom prst="rect">
            <a:avLst/>
          </a:prstGeom>
          <a:noFill/>
        </p:spPr>
        <p:txBody>
          <a:bodyPr wrap="square" rtlCol="0">
            <a:spAutoFit/>
          </a:bodyPr>
          <a:lstStyle/>
          <a:p>
            <a:r>
              <a:rPr lang="es-CO" sz="7200" b="1" dirty="0">
                <a:solidFill>
                  <a:srgbClr val="7030A0"/>
                </a:solidFill>
                <a:effectLst>
                  <a:outerShdw blurRad="38100" dist="38100" dir="2700000" algn="tl">
                    <a:srgbClr val="000000">
                      <a:alpha val="43137"/>
                    </a:srgbClr>
                  </a:outerShdw>
                </a:effectLst>
              </a:rPr>
              <a:t>EJERCICIO -  5 </a:t>
            </a:r>
            <a:r>
              <a:rPr lang="es-CO" sz="7200" b="1" dirty="0" err="1">
                <a:solidFill>
                  <a:srgbClr val="7030A0"/>
                </a:solidFill>
                <a:effectLst>
                  <a:outerShdw blurRad="38100" dist="38100" dir="2700000" algn="tl">
                    <a:srgbClr val="000000">
                      <a:alpha val="43137"/>
                    </a:srgbClr>
                  </a:outerShdw>
                </a:effectLst>
              </a:rPr>
              <a:t>mins</a:t>
            </a:r>
            <a:r>
              <a:rPr lang="es-CO" sz="7200" b="1" dirty="0">
                <a:solidFill>
                  <a:srgbClr val="7030A0"/>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94633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grpId="1" nodeType="clickEffect">
                                  <p:stCondLst>
                                    <p:cond delay="0"/>
                                  </p:stCondLst>
                                  <p:childTnLst>
                                    <p:animEffect transition="out" filter="fade">
                                      <p:cBhvr>
                                        <p:cTn id="49" dur="500" tmFilter="0, 0; .2, .5; .8, .5; 1, 0"/>
                                        <p:tgtEl>
                                          <p:spTgt spid="14"/>
                                        </p:tgtEl>
                                      </p:cBhvr>
                                    </p:animEffect>
                                    <p:animScale>
                                      <p:cBhvr>
                                        <p:cTn id="50"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F71382B-2370-7521-9637-3A8F05FF3A7E}"/>
            </a:ext>
          </a:extLst>
        </p:cNvPr>
        <p:cNvGrpSpPr/>
        <p:nvPr/>
      </p:nvGrpSpPr>
      <p:grpSpPr>
        <a:xfrm>
          <a:off x="0" y="0"/>
          <a:ext cx="0" cy="0"/>
          <a:chOff x="0" y="0"/>
          <a:chExt cx="0" cy="0"/>
        </a:xfrm>
      </p:grpSpPr>
      <p:grpSp>
        <p:nvGrpSpPr>
          <p:cNvPr id="25" name="Grupo 24">
            <a:extLst>
              <a:ext uri="{FF2B5EF4-FFF2-40B4-BE49-F238E27FC236}">
                <a16:creationId xmlns:a16="http://schemas.microsoft.com/office/drawing/2014/main" id="{CB6F9D4B-DC42-0BDD-317F-3A209F73E6B7}"/>
              </a:ext>
            </a:extLst>
          </p:cNvPr>
          <p:cNvGrpSpPr/>
          <p:nvPr/>
        </p:nvGrpSpPr>
        <p:grpSpPr>
          <a:xfrm>
            <a:off x="3517986" y="3287472"/>
            <a:ext cx="4411373" cy="2910297"/>
            <a:chOff x="3121152" y="1597619"/>
            <a:chExt cx="5514205" cy="3696255"/>
          </a:xfrm>
        </p:grpSpPr>
        <p:pic>
          <p:nvPicPr>
            <p:cNvPr id="23" name="Picture 6" descr="Bases de datos">
              <a:extLst>
                <a:ext uri="{FF2B5EF4-FFF2-40B4-BE49-F238E27FC236}">
                  <a16:creationId xmlns:a16="http://schemas.microsoft.com/office/drawing/2014/main" id="{18677CE8-ED8D-8EB7-4819-3141BBC57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8557" y="1597619"/>
              <a:ext cx="4876800" cy="32480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23">
              <a:extLst>
                <a:ext uri="{FF2B5EF4-FFF2-40B4-BE49-F238E27FC236}">
                  <a16:creationId xmlns:a16="http://schemas.microsoft.com/office/drawing/2014/main" id="{BE112B6A-3270-2C40-CF51-8ED9B79E8D62}"/>
                </a:ext>
              </a:extLst>
            </p:cNvPr>
            <p:cNvSpPr/>
            <p:nvPr/>
          </p:nvSpPr>
          <p:spPr>
            <a:xfrm>
              <a:off x="3121152" y="4832209"/>
              <a:ext cx="5236039" cy="461665"/>
            </a:xfrm>
            <a:prstGeom prst="rect">
              <a:avLst/>
            </a:prstGeom>
            <a:solidFill>
              <a:srgbClr val="FFFFFF"/>
            </a:solidFill>
            <a:ln>
              <a:noFill/>
            </a:ln>
          </p:spPr>
          <p:txBody>
            <a:bodyPr wrap="square" lIns="91440" tIns="45720" rIns="91440" bIns="45720">
              <a:spAutoFit/>
            </a:bodyPr>
            <a:lstStyle/>
            <a:p>
              <a:pPr algn="ctr"/>
              <a:r>
                <a:rPr lang="es-ES" sz="2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Gestor de b</a:t>
              </a:r>
              <a:r>
                <a:rPr lang="es-ES" sz="2400" b="1" cap="none" spc="0"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ase de datos</a:t>
              </a:r>
              <a:endParaRPr lang="es-ES" sz="2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grpSp>
        <p:nvGrpSpPr>
          <p:cNvPr id="6" name="Grupo 5">
            <a:extLst>
              <a:ext uri="{FF2B5EF4-FFF2-40B4-BE49-F238E27FC236}">
                <a16:creationId xmlns:a16="http://schemas.microsoft.com/office/drawing/2014/main" id="{7B05716A-00C4-E4B1-CD70-767B8461E2C5}"/>
              </a:ext>
            </a:extLst>
          </p:cNvPr>
          <p:cNvGrpSpPr/>
          <p:nvPr/>
        </p:nvGrpSpPr>
        <p:grpSpPr>
          <a:xfrm>
            <a:off x="740968" y="2478950"/>
            <a:ext cx="2197335" cy="2581136"/>
            <a:chOff x="577763" y="1820743"/>
            <a:chExt cx="2676374" cy="3052374"/>
          </a:xfrm>
        </p:grpSpPr>
        <p:pic>
          <p:nvPicPr>
            <p:cNvPr id="7172" name="Picture 4" descr="Bases de datos">
              <a:extLst>
                <a:ext uri="{FF2B5EF4-FFF2-40B4-BE49-F238E27FC236}">
                  <a16:creationId xmlns:a16="http://schemas.microsoft.com/office/drawing/2014/main" id="{D667BFF0-5CA8-A5A0-BBDE-99D214CA0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763" y="1820743"/>
              <a:ext cx="2676374" cy="160582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9EF2E04A-F52E-AA27-2992-064252B5AA24}"/>
                </a:ext>
              </a:extLst>
            </p:cNvPr>
            <p:cNvSpPr/>
            <p:nvPr/>
          </p:nvSpPr>
          <p:spPr>
            <a:xfrm>
              <a:off x="695103" y="3426567"/>
              <a:ext cx="2441694" cy="1446550"/>
            </a:xfrm>
            <a:prstGeom prst="rect">
              <a:avLst/>
            </a:prstGeom>
            <a:solidFill>
              <a:srgbClr val="FFFFFF"/>
            </a:solidFill>
            <a:ln>
              <a:noFill/>
            </a:ln>
          </p:spPr>
          <p:txBody>
            <a:bodyPr wrap="none" lIns="91440" tIns="45720" rIns="91440" bIns="45720">
              <a:spAutoFit/>
            </a:bodyPr>
            <a:lstStyle/>
            <a:p>
              <a:pPr algn="ctr"/>
              <a:r>
                <a:rPr lang="es-ES" sz="4400" b="1" cap="none" spc="0"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Base de </a:t>
              </a:r>
            </a:p>
            <a:p>
              <a:pPr algn="ctr"/>
              <a:r>
                <a:rPr lang="es-ES" sz="4400" b="1" cap="none" spc="0"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datos</a:t>
              </a:r>
              <a:endParaRPr lang="es-ES" sz="4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sp>
        <p:nvSpPr>
          <p:cNvPr id="19" name="CuadroTexto 18">
            <a:extLst>
              <a:ext uri="{FF2B5EF4-FFF2-40B4-BE49-F238E27FC236}">
                <a16:creationId xmlns:a16="http://schemas.microsoft.com/office/drawing/2014/main" id="{5DCD26E7-F388-FC9E-65E2-D761DBA682E7}"/>
              </a:ext>
            </a:extLst>
          </p:cNvPr>
          <p:cNvSpPr txBox="1"/>
          <p:nvPr/>
        </p:nvSpPr>
        <p:spPr>
          <a:xfrm>
            <a:off x="9272762" y="2086009"/>
            <a:ext cx="2166550" cy="1569660"/>
          </a:xfrm>
          <a:prstGeom prst="rect">
            <a:avLst/>
          </a:prstGeom>
          <a:noFill/>
        </p:spPr>
        <p:txBody>
          <a:bodyPr wrap="square">
            <a:spAutoFit/>
          </a:bodyPr>
          <a:lstStyle/>
          <a:p>
            <a:pPr algn="ctr"/>
            <a:r>
              <a:rPr lang="es-CO" sz="2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SQL </a:t>
            </a:r>
          </a:p>
          <a:p>
            <a:pPr algn="ctr"/>
            <a:r>
              <a:rPr lang="es-CO" sz="2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r>
              <a:rPr lang="es-CO" sz="2400" b="1" dirty="0" err="1">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Structured</a:t>
            </a:r>
            <a:r>
              <a:rPr lang="es-CO" sz="2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t>
            </a:r>
            <a:r>
              <a:rPr lang="es-CO" sz="2400" b="1" dirty="0" err="1">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Query</a:t>
            </a:r>
            <a:r>
              <a:rPr lang="es-CO" sz="2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Language) </a:t>
            </a:r>
          </a:p>
        </p:txBody>
      </p:sp>
      <p:sp>
        <p:nvSpPr>
          <p:cNvPr id="9" name="Rectangle 8">
            <a:extLst>
              <a:ext uri="{FF2B5EF4-FFF2-40B4-BE49-F238E27FC236}">
                <a16:creationId xmlns:a16="http://schemas.microsoft.com/office/drawing/2014/main" id="{B371EA5F-849B-83A6-F692-445EE08D8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n 2">
            <a:extLst>
              <a:ext uri="{FF2B5EF4-FFF2-40B4-BE49-F238E27FC236}">
                <a16:creationId xmlns:a16="http://schemas.microsoft.com/office/drawing/2014/main" id="{202311F1-A9B7-37EB-3139-AECE08EC3ADA}"/>
              </a:ext>
            </a:extLst>
          </p:cNvPr>
          <p:cNvPicPr>
            <a:picLocks noChangeAspect="1"/>
          </p:cNvPicPr>
          <p:nvPr/>
        </p:nvPicPr>
        <p:blipFill>
          <a:blip r:embed="rId6"/>
          <a:stretch>
            <a:fillRect/>
          </a:stretch>
        </p:blipFill>
        <p:spPr>
          <a:xfrm>
            <a:off x="9030396" y="1341632"/>
            <a:ext cx="3250479" cy="2087368"/>
          </a:xfrm>
          <a:prstGeom prst="rect">
            <a:avLst/>
          </a:prstGeom>
        </p:spPr>
      </p:pic>
      <p:sp>
        <p:nvSpPr>
          <p:cNvPr id="12" name="Elipse 11">
            <a:extLst>
              <a:ext uri="{FF2B5EF4-FFF2-40B4-BE49-F238E27FC236}">
                <a16:creationId xmlns:a16="http://schemas.microsoft.com/office/drawing/2014/main" id="{778BD448-7355-C2B0-8349-B0A7848F561B}"/>
              </a:ext>
            </a:extLst>
          </p:cNvPr>
          <p:cNvSpPr/>
          <p:nvPr/>
        </p:nvSpPr>
        <p:spPr>
          <a:xfrm>
            <a:off x="3958634" y="4771247"/>
            <a:ext cx="2012636" cy="93581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Elipse 15">
            <a:extLst>
              <a:ext uri="{FF2B5EF4-FFF2-40B4-BE49-F238E27FC236}">
                <a16:creationId xmlns:a16="http://schemas.microsoft.com/office/drawing/2014/main" id="{6A6D041A-83BC-01D7-97AB-F0443107A684}"/>
              </a:ext>
            </a:extLst>
          </p:cNvPr>
          <p:cNvSpPr/>
          <p:nvPr/>
        </p:nvSpPr>
        <p:spPr>
          <a:xfrm>
            <a:off x="5602495" y="3190291"/>
            <a:ext cx="2012636" cy="94390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D444B52C-ECD6-9277-76B8-E55874272BA4}"/>
              </a:ext>
            </a:extLst>
          </p:cNvPr>
          <p:cNvSpPr txBox="1"/>
          <p:nvPr/>
        </p:nvSpPr>
        <p:spPr>
          <a:xfrm>
            <a:off x="8896181" y="4849196"/>
            <a:ext cx="3033471" cy="1477328"/>
          </a:xfrm>
          <a:prstGeom prst="rect">
            <a:avLst/>
          </a:prstGeom>
          <a:noFill/>
        </p:spPr>
        <p:txBody>
          <a:bodyPr wrap="square">
            <a:spAutoFit/>
          </a:bodyPr>
          <a:lstStyle/>
          <a:p>
            <a:pPr algn="ctr"/>
            <a:r>
              <a:rPr lang="es-ES"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Cada gestor de base de datos NoSQL tiene su propio lenguaje o API para interactuar con los datos</a:t>
            </a:r>
            <a:endParaRPr lang="es-CO"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grpSp>
        <p:nvGrpSpPr>
          <p:cNvPr id="28" name="Grupo 27">
            <a:extLst>
              <a:ext uri="{FF2B5EF4-FFF2-40B4-BE49-F238E27FC236}">
                <a16:creationId xmlns:a16="http://schemas.microsoft.com/office/drawing/2014/main" id="{D9F38ED6-B7E2-75B3-E880-B178BE6A28CC}"/>
              </a:ext>
            </a:extLst>
          </p:cNvPr>
          <p:cNvGrpSpPr/>
          <p:nvPr/>
        </p:nvGrpSpPr>
        <p:grpSpPr>
          <a:xfrm>
            <a:off x="3517986" y="1419468"/>
            <a:ext cx="4621428" cy="1333081"/>
            <a:chOff x="2140603" y="1457224"/>
            <a:chExt cx="5236039" cy="1590725"/>
          </a:xfrm>
        </p:grpSpPr>
        <p:sp>
          <p:nvSpPr>
            <p:cNvPr id="27" name="Rectángulo 26">
              <a:extLst>
                <a:ext uri="{FF2B5EF4-FFF2-40B4-BE49-F238E27FC236}">
                  <a16:creationId xmlns:a16="http://schemas.microsoft.com/office/drawing/2014/main" id="{CA6C17E9-B740-661C-DC8F-C24991FC2C98}"/>
                </a:ext>
              </a:extLst>
            </p:cNvPr>
            <p:cNvSpPr/>
            <p:nvPr/>
          </p:nvSpPr>
          <p:spPr>
            <a:xfrm>
              <a:off x="2140603" y="1457224"/>
              <a:ext cx="5236039" cy="461665"/>
            </a:xfrm>
            <a:prstGeom prst="rect">
              <a:avLst/>
            </a:prstGeom>
            <a:solidFill>
              <a:srgbClr val="FFFFFF"/>
            </a:solidFill>
            <a:ln>
              <a:noFill/>
            </a:ln>
          </p:spPr>
          <p:txBody>
            <a:bodyPr wrap="square" lIns="91440" tIns="45720" rIns="91440" bIns="45720">
              <a:spAutoFit/>
            </a:bodyPr>
            <a:lstStyle/>
            <a:p>
              <a:pPr algn="ctr"/>
              <a:r>
                <a:rPr lang="es-ES" sz="2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Servidor de b</a:t>
              </a:r>
              <a:r>
                <a:rPr lang="es-ES" sz="2400" b="1" cap="none" spc="0"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ase de datos</a:t>
              </a:r>
              <a:endParaRPr lang="es-ES" sz="2400" b="1" dirty="0">
                <a:ln w="10160">
                  <a:solidFill>
                    <a:srgbClr val="7030A0"/>
                  </a:solidFill>
                  <a:prstDash val="solid"/>
                </a:ln>
                <a:solidFill>
                  <a:srgbClr val="7030A0"/>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pic>
          <p:nvPicPr>
            <p:cNvPr id="7176" name="Picture 8" descr="Amazon RDS | AWS Relational Database Service | Introduction &amp; Tutorial">
              <a:extLst>
                <a:ext uri="{FF2B5EF4-FFF2-40B4-BE49-F238E27FC236}">
                  <a16:creationId xmlns:a16="http://schemas.microsoft.com/office/drawing/2014/main" id="{B105BE7B-3A2E-E0A3-FAC6-ABE0BF604B6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7090" r="43404" b="29190"/>
            <a:stretch/>
          </p:blipFill>
          <p:spPr bwMode="auto">
            <a:xfrm>
              <a:off x="2420181" y="1928968"/>
              <a:ext cx="2095779" cy="111898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データ圧縮を使用するときの注意点 | 蒼の王座">
              <a:extLst>
                <a:ext uri="{FF2B5EF4-FFF2-40B4-BE49-F238E27FC236}">
                  <a16:creationId xmlns:a16="http://schemas.microsoft.com/office/drawing/2014/main" id="{ACAA524B-FE42-A858-4699-CEFE1922FF4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69858" y="1938945"/>
              <a:ext cx="2763253" cy="11053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59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animBg="1"/>
      <p:bldP spid="16"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F9A89F2-55B5-8B29-4045-205859A8DA90}"/>
            </a:ext>
          </a:extLst>
        </p:cNvPr>
        <p:cNvGrpSpPr/>
        <p:nvPr/>
      </p:nvGrpSpPr>
      <p:grpSpPr>
        <a:xfrm>
          <a:off x="0" y="0"/>
          <a:ext cx="0" cy="0"/>
          <a:chOff x="0" y="0"/>
          <a:chExt cx="0" cy="0"/>
        </a:xfrm>
      </p:grpSpPr>
      <p:pic>
        <p:nvPicPr>
          <p:cNvPr id="5130" name="Picture 10" descr="SQL-Vs-Python">
            <a:extLst>
              <a:ext uri="{FF2B5EF4-FFF2-40B4-BE49-F238E27FC236}">
                <a16:creationId xmlns:a16="http://schemas.microsoft.com/office/drawing/2014/main" id="{AA6D7151-2347-753D-7C79-D30FB7EF96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49" r="10152"/>
          <a:stretch/>
        </p:blipFill>
        <p:spPr bwMode="auto">
          <a:xfrm>
            <a:off x="2190306" y="1275907"/>
            <a:ext cx="10000169" cy="55820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B0A1DE-1842-ED0F-650A-C743ED1C71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48247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2A1BEA8-793D-E44B-2B4E-C2E6EDA2C6F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1FB6D6E-7174-2642-FA0E-09262A694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How to Use a Break Card in Your Classroom - National Autism Resources">
            <a:extLst>
              <a:ext uri="{FF2B5EF4-FFF2-40B4-BE49-F238E27FC236}">
                <a16:creationId xmlns:a16="http://schemas.microsoft.com/office/drawing/2014/main" id="{17402D40-FC04-66FE-BCAC-F2D82ECE544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2145"/>
          <a:stretch/>
        </p:blipFill>
        <p:spPr bwMode="auto">
          <a:xfrm>
            <a:off x="3402724" y="998484"/>
            <a:ext cx="7141498" cy="555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23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3C8C59E-F43F-ADC1-453B-0F35B59A1C6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A3043CB3-89C1-852A-D0F7-E2754157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20" name="Picture 4" descr="Los 10 mejores Lenguajes de Programación para el 2018 - Código OnClick">
            <a:extLst>
              <a:ext uri="{FF2B5EF4-FFF2-40B4-BE49-F238E27FC236}">
                <a16:creationId xmlns:a16="http://schemas.microsoft.com/office/drawing/2014/main" id="{A7D2084B-6BF3-EEBD-CC19-320D6D4D3D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0262" y="2145469"/>
            <a:ext cx="3937590" cy="236255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CF8D0B91-C354-4749-24BA-CEFA86F36E29}"/>
              </a:ext>
            </a:extLst>
          </p:cNvPr>
          <p:cNvSpPr/>
          <p:nvPr/>
        </p:nvSpPr>
        <p:spPr>
          <a:xfrm>
            <a:off x="3233514" y="4567761"/>
            <a:ext cx="2592376" cy="954107"/>
          </a:xfrm>
          <a:prstGeom prst="rect">
            <a:avLst/>
          </a:prstGeom>
          <a:noFill/>
          <a:ln>
            <a:noFill/>
          </a:ln>
        </p:spPr>
        <p:txBody>
          <a:bodyPr wrap="none" lIns="91440" tIns="45720" rIns="91440" bIns="45720">
            <a:spAutoFit/>
          </a:bodyPr>
          <a:lstStyle/>
          <a:p>
            <a:pPr algn="ctr"/>
            <a:r>
              <a:rPr lang="es-ES" sz="28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Lenguaje de</a:t>
            </a:r>
          </a:p>
          <a:p>
            <a:pPr algn="ctr"/>
            <a:r>
              <a:rPr lang="es-ES" sz="28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programación</a:t>
            </a:r>
            <a:endParaRPr lang="es-ES" sz="28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pic>
        <p:nvPicPr>
          <p:cNvPr id="5" name="Imagen 4">
            <a:extLst>
              <a:ext uri="{FF2B5EF4-FFF2-40B4-BE49-F238E27FC236}">
                <a16:creationId xmlns:a16="http://schemas.microsoft.com/office/drawing/2014/main" id="{2E90B76B-4EEC-D120-EECC-7B532FC9BE96}"/>
              </a:ext>
            </a:extLst>
          </p:cNvPr>
          <p:cNvPicPr>
            <a:picLocks noChangeAspect="1"/>
          </p:cNvPicPr>
          <p:nvPr/>
        </p:nvPicPr>
        <p:blipFill>
          <a:blip r:embed="rId5"/>
          <a:stretch>
            <a:fillRect/>
          </a:stretch>
        </p:blipFill>
        <p:spPr>
          <a:xfrm>
            <a:off x="7559729" y="1197663"/>
            <a:ext cx="3177815" cy="1912786"/>
          </a:xfrm>
          <a:prstGeom prst="rect">
            <a:avLst/>
          </a:prstGeom>
        </p:spPr>
      </p:pic>
      <p:sp>
        <p:nvSpPr>
          <p:cNvPr id="6" name="Rectángulo 5">
            <a:extLst>
              <a:ext uri="{FF2B5EF4-FFF2-40B4-BE49-F238E27FC236}">
                <a16:creationId xmlns:a16="http://schemas.microsoft.com/office/drawing/2014/main" id="{E4D58B07-D103-1954-3758-711E23437C76}"/>
              </a:ext>
            </a:extLst>
          </p:cNvPr>
          <p:cNvSpPr/>
          <p:nvPr/>
        </p:nvSpPr>
        <p:spPr>
          <a:xfrm>
            <a:off x="7800522" y="3120261"/>
            <a:ext cx="2937022" cy="523220"/>
          </a:xfrm>
          <a:prstGeom prst="rect">
            <a:avLst/>
          </a:prstGeom>
          <a:noFill/>
          <a:ln>
            <a:noFill/>
          </a:ln>
        </p:spPr>
        <p:txBody>
          <a:bodyPr wrap="none" lIns="91440" tIns="45720" rIns="91440" bIns="45720">
            <a:spAutoFit/>
          </a:bodyPr>
          <a:lstStyle/>
          <a:p>
            <a:pPr algn="ctr"/>
            <a:r>
              <a:rPr lang="es-ES" sz="28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Editor de código</a:t>
            </a:r>
            <a:endParaRPr lang="es-ES" sz="28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pic>
        <p:nvPicPr>
          <p:cNvPr id="9226" name="Picture 10" descr="PyCharm : L'IDE Ultime pour les Développeurs Python">
            <a:extLst>
              <a:ext uri="{FF2B5EF4-FFF2-40B4-BE49-F238E27FC236}">
                <a16:creationId xmlns:a16="http://schemas.microsoft.com/office/drawing/2014/main" id="{6ED0ABB2-5DA2-3D37-6958-A4DCCC4F54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99769" y="4130533"/>
            <a:ext cx="1663938" cy="166393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50756E36-4C5E-C423-F3B4-BA51272D8E68}"/>
              </a:ext>
            </a:extLst>
          </p:cNvPr>
          <p:cNvSpPr/>
          <p:nvPr/>
        </p:nvSpPr>
        <p:spPr>
          <a:xfrm>
            <a:off x="7559729" y="5934853"/>
            <a:ext cx="3868367" cy="523220"/>
          </a:xfrm>
          <a:prstGeom prst="rect">
            <a:avLst/>
          </a:prstGeom>
          <a:noFill/>
          <a:ln>
            <a:noFill/>
          </a:ln>
        </p:spPr>
        <p:txBody>
          <a:bodyPr wrap="none" lIns="91440" tIns="45720" rIns="91440" bIns="45720">
            <a:spAutoFit/>
          </a:bodyPr>
          <a:lstStyle/>
          <a:p>
            <a:pPr algn="ctr"/>
            <a:r>
              <a:rPr lang="es-ES" sz="2800" b="1" cap="none" spc="0"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Entorno de desarrollo</a:t>
            </a:r>
            <a:endParaRPr lang="es-ES" sz="2800" b="1" dirty="0">
              <a:ln w="10160">
                <a:solidFill>
                  <a:srgbClr val="BD13A1"/>
                </a:solidFill>
                <a:prstDash val="solid"/>
              </a:ln>
              <a:solidFill>
                <a:srgbClr val="BD13A1"/>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220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1963</TotalTime>
  <Words>2644</Words>
  <Application>Microsoft Office PowerPoint</Application>
  <PresentationFormat>Panorámica</PresentationFormat>
  <Paragraphs>270</Paragraphs>
  <Slides>25</Slides>
  <Notes>24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Abadi Extra Light</vt:lpstr>
      <vt:lpstr>Aharoni</vt:lpstr>
      <vt:lpstr>Aptos</vt:lpstr>
      <vt:lpstr>Aptos Display</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Daniela Neva</dc:creator>
  <cp:lastModifiedBy>Daniela Neva</cp:lastModifiedBy>
  <cp:revision>30</cp:revision>
  <dcterms:created xsi:type="dcterms:W3CDTF">2025-01-24T14:42:31Z</dcterms:created>
  <dcterms:modified xsi:type="dcterms:W3CDTF">2025-02-27T23:58:38Z</dcterms:modified>
</cp:coreProperties>
</file>